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2" r:id="rId1"/>
  </p:sldMasterIdLst>
  <p:notesMasterIdLst>
    <p:notesMasterId r:id="rId30"/>
  </p:notesMasterIdLst>
  <p:sldIdLst>
    <p:sldId id="256" r:id="rId2"/>
    <p:sldId id="258" r:id="rId3"/>
    <p:sldId id="259" r:id="rId4"/>
    <p:sldId id="261" r:id="rId5"/>
    <p:sldId id="289" r:id="rId6"/>
    <p:sldId id="278" r:id="rId7"/>
    <p:sldId id="260" r:id="rId8"/>
    <p:sldId id="279" r:id="rId9"/>
    <p:sldId id="262" r:id="rId10"/>
    <p:sldId id="281" r:id="rId11"/>
    <p:sldId id="263" r:id="rId12"/>
    <p:sldId id="280" r:id="rId13"/>
    <p:sldId id="264" r:id="rId14"/>
    <p:sldId id="265" r:id="rId15"/>
    <p:sldId id="276" r:id="rId16"/>
    <p:sldId id="267" r:id="rId17"/>
    <p:sldId id="266" r:id="rId18"/>
    <p:sldId id="273" r:id="rId19"/>
    <p:sldId id="275" r:id="rId20"/>
    <p:sldId id="290" r:id="rId21"/>
    <p:sldId id="283" r:id="rId22"/>
    <p:sldId id="285" r:id="rId23"/>
    <p:sldId id="269" r:id="rId24"/>
    <p:sldId id="268" r:id="rId25"/>
    <p:sldId id="270" r:id="rId26"/>
    <p:sldId id="291" r:id="rId27"/>
    <p:sldId id="287"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32BDA4-BE40-40D6-8685-DBF1A6CA1869}">
          <p14:sldIdLst>
            <p14:sldId id="256"/>
            <p14:sldId id="258"/>
            <p14:sldId id="259"/>
            <p14:sldId id="261"/>
            <p14:sldId id="289"/>
            <p14:sldId id="278"/>
            <p14:sldId id="260"/>
            <p14:sldId id="279"/>
            <p14:sldId id="262"/>
            <p14:sldId id="281"/>
            <p14:sldId id="263"/>
            <p14:sldId id="280"/>
            <p14:sldId id="264"/>
            <p14:sldId id="265"/>
            <p14:sldId id="276"/>
            <p14:sldId id="267"/>
            <p14:sldId id="266"/>
            <p14:sldId id="273"/>
            <p14:sldId id="275"/>
            <p14:sldId id="290"/>
            <p14:sldId id="283"/>
            <p14:sldId id="285"/>
            <p14:sldId id="269"/>
            <p14:sldId id="268"/>
            <p14:sldId id="270"/>
            <p14:sldId id="291"/>
            <p14:sldId id="287"/>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5A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6252" autoAdjust="0"/>
  </p:normalViewPr>
  <p:slideViewPr>
    <p:cSldViewPr snapToGrid="0">
      <p:cViewPr varScale="1">
        <p:scale>
          <a:sx n="55" d="100"/>
          <a:sy n="55" d="100"/>
        </p:scale>
        <p:origin x="1314" y="66"/>
      </p:cViewPr>
      <p:guideLst>
        <p:guide orient="horz" pos="2160"/>
        <p:guide pos="3840"/>
      </p:guideLst>
    </p:cSldViewPr>
  </p:slideViewPr>
  <p:outlineViewPr>
    <p:cViewPr>
      <p:scale>
        <a:sx n="33" d="100"/>
        <a:sy n="33" d="100"/>
      </p:scale>
      <p:origin x="0" y="0"/>
    </p:cViewPr>
  </p:outlineViewPr>
  <p:notesTextViewPr>
    <p:cViewPr>
      <p:scale>
        <a:sx n="125" d="100"/>
        <a:sy n="125" d="100"/>
      </p:scale>
      <p:origin x="0" y="-336"/>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Yahia\Dropbox\&#1488;&#1493;&#1512;&#1496;%202\&#1505;&#1502;&#1505;&#1496;&#1512;%208\&#1508;&#1512;&#1493;&#1497;&#1497;&#1511;&#1496;%20&#1495;&#1500;&#1511;%20&#1488;\&#1491;&#1493;&#1490;&#1502;&#1488;&#1493;&#1514;%20&#1500;&#1504;&#1497;&#1505;&#1493;&#1497;&#1497;&#1501;\&#1504;&#1497;&#1505;&#1493;&#1497;%20&#1502;&#1504;&#1493;&#1506;%20&#1505;&#1496;&#1497;&#1512;&#1500;&#1497;&#1504;&#1490;%202.1\&#1504;&#1497;&#1505;&#1493;&#1497;%20&#1502;&#1504;&#1493;&#1506;%20&#1505;&#1496;&#1497;&#1512;&#1500;&#1497;&#1504;&#1490;%202.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spc="0" baseline="0">
                <a:solidFill>
                  <a:schemeClr val="tx1">
                    <a:lumMod val="65000"/>
                    <a:lumOff val="35000"/>
                  </a:schemeClr>
                </a:solidFill>
                <a:latin typeface="+mn-lt"/>
                <a:ea typeface="+mn-ea"/>
                <a:cs typeface="+mn-cs"/>
              </a:defRPr>
            </a:pPr>
            <a:r>
              <a:rPr lang="en-US" sz="1600" b="1" dirty="0"/>
              <a:t>Performance</a:t>
            </a:r>
            <a:r>
              <a:rPr lang="en-US" sz="1600" b="1" baseline="0" dirty="0"/>
              <a:t> Graph</a:t>
            </a:r>
          </a:p>
        </c:rich>
      </c:tx>
      <c:overlay val="0"/>
      <c:spPr>
        <a:noFill/>
        <a:ln>
          <a:noFill/>
        </a:ln>
        <a:effectLst/>
      </c:spPr>
    </c:title>
    <c:autoTitleDeleted val="0"/>
    <c:plotArea>
      <c:layout>
        <c:manualLayout>
          <c:layoutTarget val="inner"/>
          <c:xMode val="edge"/>
          <c:yMode val="edge"/>
          <c:x val="0.13620021062521301"/>
          <c:y val="0.14370643596941723"/>
          <c:w val="0.80910554902255749"/>
          <c:h val="0.64436858567023159"/>
        </c:manualLayout>
      </c:layout>
      <c:scatterChart>
        <c:scatterStyle val="lineMarker"/>
        <c:varyColors val="0"/>
        <c:ser>
          <c:idx val="0"/>
          <c:order val="0"/>
          <c:tx>
            <c:v>הספק טרמי לפי סל"ד</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סינון!$E$2:$E$14</c:f>
              <c:numCache>
                <c:formatCode>General</c:formatCode>
                <c:ptCount val="13"/>
                <c:pt idx="0">
                  <c:v>521.73913043478262</c:v>
                </c:pt>
                <c:pt idx="1">
                  <c:v>545.45454545454538</c:v>
                </c:pt>
                <c:pt idx="2">
                  <c:v>571.42857142857213</c:v>
                </c:pt>
                <c:pt idx="3">
                  <c:v>600</c:v>
                </c:pt>
                <c:pt idx="4">
                  <c:v>631.57894736842184</c:v>
                </c:pt>
                <c:pt idx="5">
                  <c:v>666.66666666666674</c:v>
                </c:pt>
                <c:pt idx="6">
                  <c:v>705.88235294117726</c:v>
                </c:pt>
                <c:pt idx="7">
                  <c:v>750</c:v>
                </c:pt>
                <c:pt idx="8">
                  <c:v>800</c:v>
                </c:pt>
                <c:pt idx="9">
                  <c:v>857.14285714285711</c:v>
                </c:pt>
                <c:pt idx="10">
                  <c:v>923.07692307692309</c:v>
                </c:pt>
                <c:pt idx="11">
                  <c:v>1000</c:v>
                </c:pt>
                <c:pt idx="12">
                  <c:v>1090.909090909091</c:v>
                </c:pt>
              </c:numCache>
            </c:numRef>
          </c:xVal>
          <c:yVal>
            <c:numRef>
              <c:f>סינון!$F$2:$F$14</c:f>
              <c:numCache>
                <c:formatCode>General</c:formatCode>
                <c:ptCount val="13"/>
                <c:pt idx="0">
                  <c:v>0.42921722456638628</c:v>
                </c:pt>
                <c:pt idx="1">
                  <c:v>0.40983645108699701</c:v>
                </c:pt>
                <c:pt idx="2">
                  <c:v>0.46690653202259041</c:v>
                </c:pt>
                <c:pt idx="3">
                  <c:v>0.48020320664712163</c:v>
                </c:pt>
                <c:pt idx="4">
                  <c:v>0.46769172026875594</c:v>
                </c:pt>
                <c:pt idx="5">
                  <c:v>0.48459137501566513</c:v>
                </c:pt>
                <c:pt idx="6">
                  <c:v>0.49724306233925603</c:v>
                </c:pt>
                <c:pt idx="7">
                  <c:v>0.48806748830537594</c:v>
                </c:pt>
                <c:pt idx="8">
                  <c:v>0.63275452141089938</c:v>
                </c:pt>
                <c:pt idx="9">
                  <c:v>0.6083272311213247</c:v>
                </c:pt>
                <c:pt idx="10">
                  <c:v>0.65790978181503101</c:v>
                </c:pt>
                <c:pt idx="11">
                  <c:v>0.85990086345663763</c:v>
                </c:pt>
                <c:pt idx="12">
                  <c:v>0.64905594651889154</c:v>
                </c:pt>
              </c:numCache>
            </c:numRef>
          </c:yVal>
          <c:smooth val="0"/>
          <c:extLst>
            <c:ext xmlns:c16="http://schemas.microsoft.com/office/drawing/2014/chart" uri="{C3380CC4-5D6E-409C-BE32-E72D297353CC}">
              <c16:uniqueId val="{00000000-5C6F-4EFE-9EDF-F85D638A54E0}"/>
            </c:ext>
          </c:extLst>
        </c:ser>
        <c:ser>
          <c:idx val="1"/>
          <c:order val="1"/>
          <c:tx>
            <c:v>הספק חשמלי לפי סל"ד</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סינון!$E$2:$E$14</c:f>
              <c:numCache>
                <c:formatCode>General</c:formatCode>
                <c:ptCount val="13"/>
                <c:pt idx="0">
                  <c:v>521.73913043478262</c:v>
                </c:pt>
                <c:pt idx="1">
                  <c:v>545.45454545454538</c:v>
                </c:pt>
                <c:pt idx="2">
                  <c:v>571.42857142857213</c:v>
                </c:pt>
                <c:pt idx="3">
                  <c:v>600</c:v>
                </c:pt>
                <c:pt idx="4">
                  <c:v>631.57894736842184</c:v>
                </c:pt>
                <c:pt idx="5">
                  <c:v>666.66666666666674</c:v>
                </c:pt>
                <c:pt idx="6">
                  <c:v>705.88235294117726</c:v>
                </c:pt>
                <c:pt idx="7">
                  <c:v>750</c:v>
                </c:pt>
                <c:pt idx="8">
                  <c:v>800</c:v>
                </c:pt>
                <c:pt idx="9">
                  <c:v>857.14285714285711</c:v>
                </c:pt>
                <c:pt idx="10">
                  <c:v>923.07692307692309</c:v>
                </c:pt>
                <c:pt idx="11">
                  <c:v>1000</c:v>
                </c:pt>
                <c:pt idx="12">
                  <c:v>1090.909090909091</c:v>
                </c:pt>
              </c:numCache>
            </c:numRef>
          </c:xVal>
          <c:yVal>
            <c:numRef>
              <c:f>סינון!$G$2:$G$14</c:f>
              <c:numCache>
                <c:formatCode>General</c:formatCode>
                <c:ptCount val="13"/>
                <c:pt idx="0">
                  <c:v>3.5897435897435919E-3</c:v>
                </c:pt>
                <c:pt idx="1">
                  <c:v>7.7419354838709877E-3</c:v>
                </c:pt>
                <c:pt idx="2">
                  <c:v>1.551724137931036E-2</c:v>
                </c:pt>
                <c:pt idx="3">
                  <c:v>2.3010752688172095E-2</c:v>
                </c:pt>
                <c:pt idx="4">
                  <c:v>2.8666666666666681E-2</c:v>
                </c:pt>
                <c:pt idx="5">
                  <c:v>3.4772727272727323E-2</c:v>
                </c:pt>
                <c:pt idx="6">
                  <c:v>4.4456521739130526E-2</c:v>
                </c:pt>
                <c:pt idx="7">
                  <c:v>5.2631578947368432E-2</c:v>
                </c:pt>
                <c:pt idx="8">
                  <c:v>4.4843749999999974E-2</c:v>
                </c:pt>
                <c:pt idx="9">
                  <c:v>5.1111111111111114E-2</c:v>
                </c:pt>
                <c:pt idx="10">
                  <c:v>5.8133333333333426E-2</c:v>
                </c:pt>
                <c:pt idx="11">
                  <c:v>3.083601286173639E-2</c:v>
                </c:pt>
                <c:pt idx="12">
                  <c:v>9.9259259259259387E-3</c:v>
                </c:pt>
              </c:numCache>
            </c:numRef>
          </c:yVal>
          <c:smooth val="0"/>
          <c:extLst>
            <c:ext xmlns:c16="http://schemas.microsoft.com/office/drawing/2014/chart" uri="{C3380CC4-5D6E-409C-BE32-E72D297353CC}">
              <c16:uniqueId val="{00000001-5C6F-4EFE-9EDF-F85D638A54E0}"/>
            </c:ext>
          </c:extLst>
        </c:ser>
        <c:dLbls>
          <c:showLegendKey val="0"/>
          <c:showVal val="0"/>
          <c:showCatName val="0"/>
          <c:showSerName val="0"/>
          <c:showPercent val="0"/>
          <c:showBubbleSize val="0"/>
        </c:dLbls>
        <c:axId val="130262912"/>
        <c:axId val="130277760"/>
      </c:scatterChart>
      <c:valAx>
        <c:axId val="1302629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en-US" sz="1000" b="0" i="0" u="none" strike="noStrike" kern="1200" baseline="0">
                    <a:solidFill>
                      <a:schemeClr val="tx1">
                        <a:lumMod val="65000"/>
                        <a:lumOff val="35000"/>
                      </a:schemeClr>
                    </a:solidFill>
                    <a:latin typeface="+mn-lt"/>
                    <a:ea typeface="+mn-ea"/>
                    <a:cs typeface="+mn-cs"/>
                  </a:defRPr>
                </a:pPr>
                <a:r>
                  <a:rPr lang="en-US" dirty="0"/>
                  <a:t>RPM</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he-IL"/>
          </a:p>
        </c:txPr>
        <c:crossAx val="130277760"/>
        <c:crosses val="autoZero"/>
        <c:crossBetween val="midCat"/>
      </c:valAx>
      <c:valAx>
        <c:axId val="130277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000" b="0" i="0" u="none" strike="noStrike" kern="1200" baseline="0">
                    <a:solidFill>
                      <a:schemeClr val="tx1">
                        <a:lumMod val="65000"/>
                        <a:lumOff val="35000"/>
                      </a:schemeClr>
                    </a:solidFill>
                    <a:latin typeface="+mn-lt"/>
                    <a:ea typeface="+mn-ea"/>
                    <a:cs typeface="+mn-cs"/>
                  </a:defRPr>
                </a:pPr>
                <a:r>
                  <a:rPr lang="en-US" dirty="0"/>
                  <a:t>WATT</a:t>
                </a:r>
                <a:endParaRPr lang="he-IL" dirty="0"/>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he-IL"/>
          </a:p>
        </c:txPr>
        <c:crossAx val="1302629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he-IL"/>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0B25F4B-46DB-4F45-9077-2060165F2C8D}" type="datetimeFigureOut">
              <a:rPr lang="he-IL" smtClean="0"/>
              <a:pPr/>
              <a:t>ל'/סיון/תשע"ט</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DEABE4F-1519-4263-A3ED-DCBB36D37D70}" type="slidenum">
              <a:rPr lang="he-IL" smtClean="0"/>
              <a:pPr/>
              <a:t>‹#›</a:t>
            </a:fld>
            <a:endParaRPr lang="he-IL"/>
          </a:p>
        </p:txBody>
      </p:sp>
    </p:spTree>
    <p:extLst>
      <p:ext uri="{BB962C8B-B14F-4D97-AF65-F5344CB8AC3E}">
        <p14:creationId xmlns:p14="http://schemas.microsoft.com/office/powerpoint/2010/main" val="248704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Natali: Hey, my name is Natali I’m from Information System Engineering Dept. and this is Yahia Showgan from Software Engineering Dept.</a:t>
            </a:r>
          </a:p>
          <a:p>
            <a:r>
              <a:rPr lang="en-US" dirty="0"/>
              <a:t>We’re here to present to you our project about Stirling Engines. </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1</a:t>
            </a:fld>
            <a:endParaRPr lang="he-IL" dirty="0"/>
          </a:p>
        </p:txBody>
      </p:sp>
    </p:spTree>
    <p:extLst>
      <p:ext uri="{BB962C8B-B14F-4D97-AF65-F5344CB8AC3E}">
        <p14:creationId xmlns:p14="http://schemas.microsoft.com/office/powerpoint/2010/main" val="88432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area inside the graph accurately, we chose to interpolate the points on the graph and create a representing function, we then will use the function and calculate the area using Riemann Sum.</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14</a:t>
            </a:fld>
            <a:endParaRPr lang="he-IL"/>
          </a:p>
        </p:txBody>
      </p:sp>
    </p:spTree>
    <p:extLst>
      <p:ext uri="{BB962C8B-B14F-4D97-AF65-F5344CB8AC3E}">
        <p14:creationId xmlns:p14="http://schemas.microsoft.com/office/powerpoint/2010/main" val="1844423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Once</a:t>
            </a:r>
            <a:r>
              <a:rPr lang="en-US" baseline="0" dirty="0"/>
              <a:t> we have a function, we can use Riemann Sum to calculate the area, this is the formula for Riemann Sum  which in our case can be calculated using an integral over a closed curve.</a:t>
            </a:r>
            <a:endParaRPr lang="he-IL" dirty="0"/>
          </a:p>
        </p:txBody>
      </p:sp>
      <p:sp>
        <p:nvSpPr>
          <p:cNvPr id="4" name="מציין מיקום של מספר שקופית 3"/>
          <p:cNvSpPr>
            <a:spLocks noGrp="1"/>
          </p:cNvSpPr>
          <p:nvPr>
            <p:ph type="sldNum" sz="quarter" idx="10"/>
          </p:nvPr>
        </p:nvSpPr>
        <p:spPr/>
        <p:txBody>
          <a:bodyPr/>
          <a:lstStyle/>
          <a:p>
            <a:fld id="{BDEABE4F-1519-4263-A3ED-DCBB36D37D70}" type="slidenum">
              <a:rPr lang="he-IL" smtClean="0"/>
              <a:pPr/>
              <a:t>15</a:t>
            </a:fld>
            <a:endParaRPr lang="he-I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finding the Cycle Work we divide it by the Cycle Time to get Thermal Power of every cycle. </a:t>
            </a:r>
          </a:p>
          <a:p>
            <a:r>
              <a:rPr lang="en-US" dirty="0"/>
              <a:t>Now we calculate an average of cycle power for cycles with the same RPM. We can create a graph of Power by RPM from those results which is the Performance Graph.</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16</a:t>
            </a:fld>
            <a:endParaRPr lang="he-IL" dirty="0"/>
          </a:p>
        </p:txBody>
      </p:sp>
    </p:spTree>
    <p:extLst>
      <p:ext uri="{BB962C8B-B14F-4D97-AF65-F5344CB8AC3E}">
        <p14:creationId xmlns:p14="http://schemas.microsoft.com/office/powerpoint/2010/main" val="1255992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interpolate the points we chose to use Cubic Natural Splines, this interpolation method produces a set of polynomials between every 2 points that together represents a function that goes through our points.</a:t>
            </a:r>
          </a:p>
          <a:p>
            <a:r>
              <a:rPr lang="en-US" dirty="0"/>
              <a:t>For example here’s a</a:t>
            </a:r>
            <a:r>
              <a:rPr lang="en-US" baseline="0" dirty="0"/>
              <a:t> result of finding a function using the Cubic Natural Spline method, using these 4 points generates a function that consists of these 3 functions and this is the graph of it.</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17</a:t>
            </a:fld>
            <a:endParaRPr lang="he-IL" dirty="0"/>
          </a:p>
        </p:txBody>
      </p:sp>
    </p:spTree>
    <p:extLst>
      <p:ext uri="{BB962C8B-B14F-4D97-AF65-F5344CB8AC3E}">
        <p14:creationId xmlns:p14="http://schemas.microsoft.com/office/powerpoint/2010/main" val="85330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method of interpolation we’ll be using.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Matrices are produced using our points.</a:t>
            </a:r>
          </a:p>
          <a:p>
            <a:r>
              <a:rPr lang="en-US" dirty="0"/>
              <a:t>What our application will need to do is, find a solution for this system of equations.</a:t>
            </a:r>
          </a:p>
          <a:p>
            <a:r>
              <a:rPr lang="en-US" dirty="0"/>
              <a:t>After finding the C’s in the vector we can then get the function representing each polynomial.</a:t>
            </a:r>
          </a:p>
          <a:p>
            <a:r>
              <a:rPr lang="en-US" dirty="0"/>
              <a:t>After we get the function, we integrate</a:t>
            </a:r>
            <a:r>
              <a:rPr lang="en-US" baseline="0" dirty="0"/>
              <a:t> the function and find the area, which is the work.</a:t>
            </a:r>
            <a:endParaRPr lang="en-US" dirty="0"/>
          </a:p>
          <a:p>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18</a:t>
            </a:fld>
            <a:endParaRPr lang="he-IL"/>
          </a:p>
        </p:txBody>
      </p:sp>
    </p:spTree>
    <p:extLst>
      <p:ext uri="{BB962C8B-B14F-4D97-AF65-F5344CB8AC3E}">
        <p14:creationId xmlns:p14="http://schemas.microsoft.com/office/powerpoint/2010/main" val="115855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we’ll be using to calculate the system is called Thomas Algorithm.</a:t>
            </a:r>
          </a:p>
          <a:p>
            <a:r>
              <a:rPr lang="en-US" dirty="0"/>
              <a:t>It can calculate the solution of a system with Tridiagonal Matrix in linear time. </a:t>
            </a:r>
          </a:p>
          <a:p>
            <a:r>
              <a:rPr lang="en-US" dirty="0"/>
              <a:t>A Tridiagonal </a:t>
            </a:r>
            <a:r>
              <a:rPr lang="en-US" baseline="0" dirty="0"/>
              <a:t>matrix is a matrix with non zeros only on the 3 main diagonals. </a:t>
            </a:r>
            <a:endParaRPr lang="en-US"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19</a:t>
            </a:fld>
            <a:endParaRPr lang="he-IL"/>
          </a:p>
        </p:txBody>
      </p:sp>
    </p:spTree>
    <p:extLst>
      <p:ext uri="{BB962C8B-B14F-4D97-AF65-F5344CB8AC3E}">
        <p14:creationId xmlns:p14="http://schemas.microsoft.com/office/powerpoint/2010/main" val="1848012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The</a:t>
            </a:r>
            <a:r>
              <a:rPr lang="en-US" baseline="0" dirty="0"/>
              <a:t> user can do 3 actions.</a:t>
            </a:r>
          </a:p>
          <a:p>
            <a:r>
              <a:rPr lang="en-US" baseline="0" dirty="0"/>
              <a:t>he can import a test which includes getting the data from Excel, calculating the data and showing results.</a:t>
            </a:r>
          </a:p>
          <a:p>
            <a:r>
              <a:rPr lang="en-US" baseline="0" dirty="0"/>
              <a:t>Another thing the user can do is view the results.</a:t>
            </a:r>
          </a:p>
          <a:p>
            <a:r>
              <a:rPr lang="en-US" baseline="0" dirty="0"/>
              <a:t>The last action the user can do is show a graph that can be the performance graph or the electrical power by current graph. Showing the graph includes sorting the calculated data, data interpolation, and refining the data.</a:t>
            </a:r>
            <a:endParaRPr lang="he-IL" dirty="0"/>
          </a:p>
        </p:txBody>
      </p:sp>
      <p:sp>
        <p:nvSpPr>
          <p:cNvPr id="4" name="מציין מיקום של מספר שקופית 3"/>
          <p:cNvSpPr>
            <a:spLocks noGrp="1"/>
          </p:cNvSpPr>
          <p:nvPr>
            <p:ph type="sldNum" sz="quarter" idx="10"/>
          </p:nvPr>
        </p:nvSpPr>
        <p:spPr/>
        <p:txBody>
          <a:bodyPr/>
          <a:lstStyle/>
          <a:p>
            <a:fld id="{BDEABE4F-1519-4263-A3ED-DCBB36D37D70}" type="slidenum">
              <a:rPr lang="he-IL" smtClean="0"/>
              <a:pPr/>
              <a:t>23</a:t>
            </a:fld>
            <a:endParaRPr lang="he-IL"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 diagram, we have 3 different Entity Classes, we have  the data class that holds values of the raw imported data from the excel file.</a:t>
            </a:r>
          </a:p>
          <a:p>
            <a:r>
              <a:rPr lang="en-US" dirty="0"/>
              <a:t>The CalculatedData class is a type of data with added values that we calculate in the first stage of calculations.</a:t>
            </a:r>
          </a:p>
          <a:p>
            <a:r>
              <a:rPr lang="en-US" dirty="0"/>
              <a:t> The cycle class contains a list of calculated data that belongs to a specific cycle, and calculated values including the thermal power that was mentioned in previous slides. </a:t>
            </a:r>
          </a:p>
          <a:p>
            <a:r>
              <a:rPr lang="en-US" dirty="0"/>
              <a:t>The DataController will contain all the calculation functions that are needed.</a:t>
            </a:r>
          </a:p>
          <a:p>
            <a:r>
              <a:rPr lang="en-US" dirty="0"/>
              <a:t>And the other classes belong to the graphic user interface.</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24</a:t>
            </a:fld>
            <a:endParaRPr lang="he-IL" dirty="0"/>
          </a:p>
        </p:txBody>
      </p:sp>
    </p:spTree>
    <p:extLst>
      <p:ext uri="{BB962C8B-B14F-4D97-AF65-F5344CB8AC3E}">
        <p14:creationId xmlns:p14="http://schemas.microsoft.com/office/powerpoint/2010/main" val="4138431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press the choose file button, we find the experiment csv file and click it.</a:t>
            </a:r>
          </a:p>
          <a:p>
            <a:r>
              <a:rPr lang="en-US" dirty="0"/>
              <a:t>our program checks if the file and its format are valid and shows how many runs the experiment has.</a:t>
            </a:r>
          </a:p>
          <a:p>
            <a:r>
              <a:rPr lang="en-US" dirty="0"/>
              <a:t>We choose the run we want to import, and press calculate.</a:t>
            </a:r>
          </a:p>
          <a:p>
            <a:r>
              <a:rPr lang="en-US" dirty="0"/>
              <a:t>We get to the engine info form, we then need to insert the engine’s properties such as… and click calculate. Every engine has different properties and it affects the results.</a:t>
            </a:r>
          </a:p>
          <a:p>
            <a:r>
              <a:rPr lang="en-US" dirty="0"/>
              <a:t>In this form we can see average power for every RPM that was calculated for the engine performance graph.</a:t>
            </a:r>
          </a:p>
          <a:p>
            <a:r>
              <a:rPr lang="en-US" dirty="0"/>
              <a:t>Then we can choose a graph to display and it will interpolate the points to show us a more </a:t>
            </a:r>
            <a:r>
              <a:rPr lang="en-US"/>
              <a:t>refined graph.</a:t>
            </a:r>
            <a:endParaRPr lang="en-US" dirty="0"/>
          </a:p>
          <a:p>
            <a:endParaRPr lang="en-US"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25</a:t>
            </a:fld>
            <a:endParaRPr lang="he-IL" dirty="0"/>
          </a:p>
        </p:txBody>
      </p:sp>
    </p:spTree>
    <p:extLst>
      <p:ext uri="{BB962C8B-B14F-4D97-AF65-F5344CB8AC3E}">
        <p14:creationId xmlns:p14="http://schemas.microsoft.com/office/powerpoint/2010/main" val="13620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our interpolation method, we chose to run test on ellipses similar to our cycles, for example:</a:t>
            </a:r>
          </a:p>
          <a:p>
            <a:r>
              <a:rPr lang="en-US" dirty="0"/>
              <a:t>This is a function of the ellipse in the image, we choose 10 points on the ellipse and tried to calculate the area</a:t>
            </a:r>
          </a:p>
          <a:p>
            <a:r>
              <a:rPr lang="en-US" dirty="0"/>
              <a:t>Inside using different methods and only the 10 points.</a:t>
            </a:r>
          </a:p>
          <a:p>
            <a:r>
              <a:rPr lang="en-US" dirty="0"/>
              <a:t>We then compared the results to the actual area.</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26</a:t>
            </a:fld>
            <a:endParaRPr lang="he-IL"/>
          </a:p>
        </p:txBody>
      </p:sp>
    </p:spTree>
    <p:extLst>
      <p:ext uri="{BB962C8B-B14F-4D97-AF65-F5344CB8AC3E}">
        <p14:creationId xmlns:p14="http://schemas.microsoft.com/office/powerpoint/2010/main" val="211073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Natali: A Stirling Engine is a thermal engine with fixed amount of gas inside and can use any heat source to operate.</a:t>
            </a:r>
          </a:p>
          <a:p>
            <a:r>
              <a:rPr lang="en-US" dirty="0"/>
              <a:t>In our project we are creating a software that receives data from the sensors attached to a </a:t>
            </a:r>
            <a:r>
              <a:rPr lang="en-US" dirty="0" err="1"/>
              <a:t>stirling</a:t>
            </a:r>
            <a:r>
              <a:rPr lang="en-US" dirty="0"/>
              <a:t> engine, and provides accurate required calculations.</a:t>
            </a:r>
          </a:p>
          <a:p>
            <a:r>
              <a:rPr lang="en-US" dirty="0"/>
              <a:t>That raw data is imported from an excel file that was transferred from the senor’s software.</a:t>
            </a:r>
          </a:p>
          <a:p>
            <a:r>
              <a:rPr lang="en-US" dirty="0"/>
              <a:t>After the calculations we will show the relevant data in a graphic display. </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2</a:t>
            </a:fld>
            <a:endParaRPr lang="he-IL"/>
          </a:p>
        </p:txBody>
      </p:sp>
    </p:spTree>
    <p:extLst>
      <p:ext uri="{BB962C8B-B14F-4D97-AF65-F5344CB8AC3E}">
        <p14:creationId xmlns:p14="http://schemas.microsoft.com/office/powerpoint/2010/main" val="877378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27</a:t>
            </a:fld>
            <a:endParaRPr lang="he-IL"/>
          </a:p>
        </p:txBody>
      </p:sp>
    </p:spTree>
    <p:extLst>
      <p:ext uri="{BB962C8B-B14F-4D97-AF65-F5344CB8AC3E}">
        <p14:creationId xmlns:p14="http://schemas.microsoft.com/office/powerpoint/2010/main" val="164408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Mechanical Engineering student (Danny)  that offered the project suggestion, Is doing</a:t>
            </a:r>
            <a:r>
              <a:rPr lang="en-US" baseline="0" dirty="0"/>
              <a:t> </a:t>
            </a:r>
            <a:r>
              <a:rPr lang="en-US" dirty="0"/>
              <a:t>experiments on a Stirling Engine for his own project. In order to find details about an engine’s performance, he is</a:t>
            </a:r>
            <a:r>
              <a:rPr lang="en-US" baseline="0" dirty="0"/>
              <a:t> doing</a:t>
            </a:r>
            <a:r>
              <a:rPr lang="en-US" dirty="0"/>
              <a:t> all the required calculations using excel. It takes too much time and the results are</a:t>
            </a:r>
            <a:r>
              <a:rPr lang="en-US" baseline="0" dirty="0"/>
              <a:t> not</a:t>
            </a:r>
            <a:r>
              <a:rPr lang="en-US" dirty="0"/>
              <a:t> accurate. That’s</a:t>
            </a:r>
            <a:r>
              <a:rPr lang="en-US" baseline="0" dirty="0"/>
              <a:t> why he reached to the software dept. for help.</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3</a:t>
            </a:fld>
            <a:endParaRPr lang="he-IL"/>
          </a:p>
        </p:txBody>
      </p:sp>
    </p:spTree>
    <p:extLst>
      <p:ext uri="{BB962C8B-B14F-4D97-AF65-F5344CB8AC3E}">
        <p14:creationId xmlns:p14="http://schemas.microsoft.com/office/powerpoint/2010/main" val="40250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goal In the project is to find an engine performance graph from the given raw data as accurately as possible and without taking too much time. The reason the performance graph is important</a:t>
            </a:r>
            <a:r>
              <a:rPr lang="en-US" baseline="0" dirty="0"/>
              <a:t> is that it helps understand the engine’s performance on different RPMs and can be used to find which RPM produces the maximum power.</a:t>
            </a:r>
            <a:endParaRPr lang="en-US"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4</a:t>
            </a:fld>
            <a:endParaRPr lang="he-IL"/>
          </a:p>
        </p:txBody>
      </p:sp>
    </p:spTree>
    <p:extLst>
      <p:ext uri="{BB962C8B-B14F-4D97-AF65-F5344CB8AC3E}">
        <p14:creationId xmlns:p14="http://schemas.microsoft.com/office/powerpoint/2010/main" val="4012281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fld id="{BDEABE4F-1519-4263-A3ED-DCBB36D37D70}" type="slidenum">
              <a:rPr lang="he-IL" smtClean="0"/>
              <a:pPr/>
              <a:t>6</a:t>
            </a:fld>
            <a:endParaRPr lang="he-I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the engine performance graph the data needs to go through these stages.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first stage we need to import the data from an excel file that was exported from Pasco’s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Pasco is the sensors manufacturer. </a:t>
            </a:r>
          </a:p>
        </p:txBody>
      </p:sp>
      <p:sp>
        <p:nvSpPr>
          <p:cNvPr id="4" name="Slide Number Placeholder 3"/>
          <p:cNvSpPr>
            <a:spLocks noGrp="1"/>
          </p:cNvSpPr>
          <p:nvPr>
            <p:ph type="sldNum" sz="quarter" idx="5"/>
          </p:nvPr>
        </p:nvSpPr>
        <p:spPr/>
        <p:txBody>
          <a:bodyPr/>
          <a:lstStyle/>
          <a:p>
            <a:fld id="{BDEABE4F-1519-4263-A3ED-DCBB36D37D70}" type="slidenum">
              <a:rPr lang="he-IL" smtClean="0"/>
              <a:pPr/>
              <a:t>7</a:t>
            </a:fld>
            <a:endParaRPr lang="he-IL"/>
          </a:p>
        </p:txBody>
      </p:sp>
    </p:spTree>
    <p:extLst>
      <p:ext uri="{BB962C8B-B14F-4D97-AF65-F5344CB8AC3E}">
        <p14:creationId xmlns:p14="http://schemas.microsoft.com/office/powerpoint/2010/main" val="927161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stage, we need to calculate these values with various physics equations to get a table of calculated data.</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9</a:t>
            </a:fld>
            <a:endParaRPr lang="he-IL"/>
          </a:p>
        </p:txBody>
      </p:sp>
    </p:spTree>
    <p:extLst>
      <p:ext uri="{BB962C8B-B14F-4D97-AF65-F5344CB8AC3E}">
        <p14:creationId xmlns:p14="http://schemas.microsoft.com/office/powerpoint/2010/main" val="3029726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third stage we need to calculate the RPM for each cycle, then filter the cycles with 0 angular acceleration and calculate the thermal power for those cycles.</a:t>
            </a:r>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11</a:t>
            </a:fld>
            <a:endParaRPr lang="he-IL"/>
          </a:p>
        </p:txBody>
      </p:sp>
    </p:spTree>
    <p:extLst>
      <p:ext uri="{BB962C8B-B14F-4D97-AF65-F5344CB8AC3E}">
        <p14:creationId xmlns:p14="http://schemas.microsoft.com/office/powerpoint/2010/main" val="4014597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calculate the thermal power, we need to calculate the work first. </a:t>
            </a:r>
          </a:p>
          <a:p>
            <a:r>
              <a:rPr lang="en-US" dirty="0"/>
              <a:t>Using the graph of Pressure by Volume for a single cycle the work is equal to the area inside the graph.</a:t>
            </a:r>
          </a:p>
          <a:p>
            <a:endParaRPr lang="he-IL" dirty="0"/>
          </a:p>
        </p:txBody>
      </p:sp>
      <p:sp>
        <p:nvSpPr>
          <p:cNvPr id="4" name="Slide Number Placeholder 3"/>
          <p:cNvSpPr>
            <a:spLocks noGrp="1"/>
          </p:cNvSpPr>
          <p:nvPr>
            <p:ph type="sldNum" sz="quarter" idx="5"/>
          </p:nvPr>
        </p:nvSpPr>
        <p:spPr/>
        <p:txBody>
          <a:bodyPr/>
          <a:lstStyle/>
          <a:p>
            <a:fld id="{BDEABE4F-1519-4263-A3ED-DCBB36D37D70}" type="slidenum">
              <a:rPr lang="he-IL" smtClean="0"/>
              <a:pPr/>
              <a:t>13</a:t>
            </a:fld>
            <a:endParaRPr lang="he-IL"/>
          </a:p>
        </p:txBody>
      </p:sp>
    </p:spTree>
    <p:extLst>
      <p:ext uri="{BB962C8B-B14F-4D97-AF65-F5344CB8AC3E}">
        <p14:creationId xmlns:p14="http://schemas.microsoft.com/office/powerpoint/2010/main" val="951206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15" name="מלבן מעוגל 14"/>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מלבן מעוגל 9"/>
          <p:cNvSpPr/>
          <p:nvPr/>
        </p:nvSpPr>
        <p:spPr>
          <a:xfrm>
            <a:off x="558129"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כותרת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he-IL"/>
              <a:t>לחץ כדי לערוך סגנון כותרת של תבנית בסיס</a:t>
            </a:r>
            <a:endParaRPr kumimoji="0" lang="en-US"/>
          </a:p>
        </p:txBody>
      </p:sp>
      <p:sp>
        <p:nvSpPr>
          <p:cNvPr id="20" name="כותרת משנה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he-IL"/>
              <a:t>לחץ כדי לערוך סגנון כותרת משנה של תבנית בסיס</a:t>
            </a:r>
            <a:endParaRPr kumimoji="0" lang="en-US"/>
          </a:p>
        </p:txBody>
      </p:sp>
      <p:sp>
        <p:nvSpPr>
          <p:cNvPr id="19" name="מציין מיקום של תאריך 18"/>
          <p:cNvSpPr>
            <a:spLocks noGrp="1"/>
          </p:cNvSpPr>
          <p:nvPr>
            <p:ph type="dt" sz="half" idx="10"/>
          </p:nvPr>
        </p:nvSpPr>
        <p:spPr/>
        <p:txBody>
          <a:bodyPr/>
          <a:lstStyle/>
          <a:p>
            <a:fld id="{7750A872-F17F-4C32-9F64-993903AD0342}" type="datetime8">
              <a:rPr lang="he-IL" smtClean="0"/>
              <a:t>03 יולי 19</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11" name="מציין מיקום של מספר שקופית 10"/>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a:off x="670560" y="4983480"/>
            <a:ext cx="10911840" cy="1051560"/>
          </a:xfrm>
        </p:spPr>
        <p:txBody>
          <a:bodyPr/>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670560" y="530352"/>
            <a:ext cx="10911840" cy="4187952"/>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CB295290-86BF-4EB5-B149-D1C4AC2EDF95}" type="datetime8">
              <a:rPr lang="he-IL" smtClean="0"/>
              <a:t>03 יולי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839200" y="533404"/>
            <a:ext cx="2641600" cy="5257799"/>
          </a:xfrm>
        </p:spPr>
        <p:txBody>
          <a:bodyPr vert="eaVert"/>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711200" y="533403"/>
            <a:ext cx="7924800" cy="5257801"/>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E362EA03-8FEE-4F06-AF56-12802FF08703}" type="datetime8">
              <a:rPr lang="he-IL" smtClean="0"/>
              <a:t>03 יולי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670560" y="4983480"/>
            <a:ext cx="10911840" cy="1051560"/>
          </a:xfrm>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idx="1"/>
          </p:nvPr>
        </p:nvSpPr>
        <p:spPr>
          <a:xfrm>
            <a:off x="670560" y="530352"/>
            <a:ext cx="10911840" cy="4187952"/>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34760F0A-784E-4172-B638-3F0B437E8847}" type="datetime8">
              <a:rPr lang="he-IL" smtClean="0"/>
              <a:t>03 יולי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14" name="מלבן מעוגל 13"/>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מלבן מעוגל 10"/>
          <p:cNvSpPr/>
          <p:nvPr/>
        </p:nvSpPr>
        <p:spPr>
          <a:xfrm>
            <a:off x="558129" y="434162"/>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כותרת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B7750E18-AEEA-4C83-ADD3-F33F4168C208}" type="datetime8">
              <a:rPr lang="he-IL" smtClean="0"/>
              <a:t>03 יולי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תוכן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1EE6869D-FDB0-4739-8705-9700649AF7EC}" type="datetime8">
              <a:rPr lang="he-IL" smtClean="0"/>
              <a:t>03 יולי 19</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670560" y="4983480"/>
            <a:ext cx="10911840" cy="1051560"/>
          </a:xfrm>
        </p:spPr>
        <p:txBody>
          <a:bodyPr anchor="b"/>
          <a:lstStyle>
            <a:lvl1pPr>
              <a:defRPr b="1"/>
            </a:lvl1pPr>
            <a:extLst/>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a:t>לחץ כדי לערוך סגנונות טקסט של תבנית בסיס</a:t>
            </a:r>
          </a:p>
        </p:txBody>
      </p:sp>
      <p:sp>
        <p:nvSpPr>
          <p:cNvPr id="4" name="מציין מיקום טקסט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a:t>לחץ כדי לערוך סגנונות טקסט של תבנית בסיס</a:t>
            </a:r>
          </a:p>
        </p:txBody>
      </p:sp>
      <p:sp>
        <p:nvSpPr>
          <p:cNvPr id="5" name="מציין מיקום תוכן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6" name="מציין מיקום תוכן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7" name="מציין מיקום של תאריך 6"/>
          <p:cNvSpPr>
            <a:spLocks noGrp="1"/>
          </p:cNvSpPr>
          <p:nvPr>
            <p:ph type="dt" sz="half" idx="10"/>
          </p:nvPr>
        </p:nvSpPr>
        <p:spPr/>
        <p:txBody>
          <a:bodyPr/>
          <a:lstStyle/>
          <a:p>
            <a:fld id="{72FD0F38-4D11-4552-8769-765EADC24635}" type="datetime8">
              <a:rPr lang="he-IL" smtClean="0"/>
              <a:t>03 יולי 19</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fld id="{EF7FB8B7-398F-41D8-BBC4-1C47A132FE7C}" type="datetime8">
              <a:rPr lang="he-IL" smtClean="0"/>
              <a:t>03 יולי 19</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7" name="מלבן מעוגל 6"/>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מציין מיקום של תאריך 1"/>
          <p:cNvSpPr>
            <a:spLocks noGrp="1"/>
          </p:cNvSpPr>
          <p:nvPr>
            <p:ph type="dt" sz="half" idx="10"/>
          </p:nvPr>
        </p:nvSpPr>
        <p:spPr/>
        <p:txBody>
          <a:bodyPr/>
          <a:lstStyle/>
          <a:p>
            <a:fld id="{68E80CD5-32F8-4C7E-9407-98CAA192BAF0}" type="datetime8">
              <a:rPr lang="he-IL" smtClean="0"/>
              <a:t>03 יולי 19</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תוכן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2CC0ED1B-C352-4042-BB31-2C8C14ABC44F}" type="datetime8">
              <a:rPr lang="he-IL" smtClean="0"/>
              <a:t>03 יולי 19</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B680FC55-1330-49F3-9BFC-D1077224B26A}" type="slidenum">
              <a:rPr lang="he-IL" smtClean="0"/>
              <a:pPr/>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15" name="מלבן מעוגל 14"/>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מלבן עם פינה יחידה מעוגלת 10"/>
          <p:cNvSpPr/>
          <p:nvPr/>
        </p:nvSpPr>
        <p:spPr>
          <a:xfrm>
            <a:off x="8534401"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כותרת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he-IL"/>
              <a:t>לחץ כדי לערוך סגנון כותרת של תבנית בסיס</a:t>
            </a:r>
            <a:endParaRPr kumimoji="0" lang="en-US"/>
          </a:p>
        </p:txBody>
      </p:sp>
      <p:sp>
        <p:nvSpPr>
          <p:cNvPr id="4" name="מציין מיקום טקסט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59E491D4-51B9-4E05-840A-50E4E3852767}" type="datetime8">
              <a:rPr lang="he-IL" smtClean="0"/>
              <a:t>03 יולי 19</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B680FC55-1330-49F3-9BFC-D1077224B26A}" type="slidenum">
              <a:rPr lang="he-IL" smtClean="0"/>
              <a:pPr/>
              <a:t>‹#›</a:t>
            </a:fld>
            <a:endParaRPr lang="he-IL"/>
          </a:p>
        </p:txBody>
      </p:sp>
      <p:sp>
        <p:nvSpPr>
          <p:cNvPr id="3" name="מציין מיקום של תמונה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he-IL"/>
              <a:t>לחץ על הסמל כדי להוסיף תמונה</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מלבן מעוגל 6"/>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מלבן מעוגל 8"/>
          <p:cNvSpPr/>
          <p:nvPr/>
        </p:nvSpPr>
        <p:spPr>
          <a:xfrm>
            <a:off x="558129"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מציין מיקום של כותרת 12"/>
          <p:cNvSpPr>
            <a:spLocks noGrp="1"/>
          </p:cNvSpPr>
          <p:nvPr>
            <p:ph type="title"/>
          </p:nvPr>
        </p:nvSpPr>
        <p:spPr>
          <a:xfrm>
            <a:off x="670560" y="4985590"/>
            <a:ext cx="10911840" cy="1051560"/>
          </a:xfrm>
          <a:prstGeom prst="rect">
            <a:avLst/>
          </a:prstGeom>
        </p:spPr>
        <p:txBody>
          <a:bodyPr vert="horz" anchor="b">
            <a:normAutofit/>
          </a:bodyPr>
          <a:lstStyle/>
          <a:p>
            <a:r>
              <a:rPr kumimoji="0" lang="he-IL"/>
              <a:t>לחץ כדי לערוך סגנון כותרת של תבנית בסיס</a:t>
            </a:r>
            <a:endParaRPr kumimoji="0" lang="en-US"/>
          </a:p>
        </p:txBody>
      </p:sp>
      <p:sp>
        <p:nvSpPr>
          <p:cNvPr id="4" name="מציין מיקום טקסט 3"/>
          <p:cNvSpPr>
            <a:spLocks noGrp="1"/>
          </p:cNvSpPr>
          <p:nvPr>
            <p:ph type="body" idx="1"/>
          </p:nvPr>
        </p:nvSpPr>
        <p:spPr>
          <a:xfrm>
            <a:off x="670560" y="530352"/>
            <a:ext cx="10911840" cy="4187952"/>
          </a:xfrm>
          <a:prstGeom prst="rect">
            <a:avLst/>
          </a:prstGeom>
        </p:spPr>
        <p:txBody>
          <a:bodyPr vert="horz" lIns="182880" tIns="91440">
            <a:normAutofit/>
          </a:bodyPr>
          <a:lstStyle/>
          <a:p>
            <a:pPr lvl="0" eaLnBrk="1" latinLnBrk="0" hangingPunct="1"/>
            <a:r>
              <a:rPr kumimoji="0" lang="he-IL"/>
              <a:t>לחץ כדי לערוך סגנונות טקסט של תבנית בסיס</a:t>
            </a:r>
          </a:p>
          <a:p>
            <a:pPr lvl="1" eaLnBrk="1" latinLnBrk="0" hangingPunct="1"/>
            <a:r>
              <a:rPr kumimoji="0" lang="he-IL"/>
              <a:t>רמה שנייה</a:t>
            </a:r>
          </a:p>
          <a:p>
            <a:pPr lvl="2" eaLnBrk="1" latinLnBrk="0" hangingPunct="1"/>
            <a:r>
              <a:rPr kumimoji="0" lang="he-IL"/>
              <a:t>רמה שלישית</a:t>
            </a:r>
          </a:p>
          <a:p>
            <a:pPr lvl="3" eaLnBrk="1" latinLnBrk="0" hangingPunct="1"/>
            <a:r>
              <a:rPr kumimoji="0" lang="he-IL"/>
              <a:t>רמה רביעית</a:t>
            </a:r>
          </a:p>
          <a:p>
            <a:pPr lvl="4" eaLnBrk="1" latinLnBrk="0" hangingPunct="1"/>
            <a:r>
              <a:rPr kumimoji="0" lang="he-IL"/>
              <a:t>רמה חמישית</a:t>
            </a:r>
            <a:endParaRPr kumimoji="0" lang="en-US"/>
          </a:p>
        </p:txBody>
      </p:sp>
      <p:sp>
        <p:nvSpPr>
          <p:cNvPr id="25" name="מציין מיקום של תאריך 24"/>
          <p:cNvSpPr>
            <a:spLocks noGrp="1"/>
          </p:cNvSpPr>
          <p:nvPr>
            <p:ph type="dt" sz="half" idx="2"/>
          </p:nvPr>
        </p:nvSpPr>
        <p:spPr>
          <a:xfrm>
            <a:off x="5035104" y="6111876"/>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25562AE6-6B5E-4F0A-B86C-B7B5C55C6DC0}" type="datetime8">
              <a:rPr lang="he-IL" smtClean="0"/>
              <a:t>03 יולי 19</a:t>
            </a:fld>
            <a:endParaRPr lang="he-IL"/>
          </a:p>
        </p:txBody>
      </p:sp>
      <p:sp>
        <p:nvSpPr>
          <p:cNvPr id="18" name="מציין מיקום של כותרת תחתונה 17"/>
          <p:cNvSpPr>
            <a:spLocks noGrp="1"/>
          </p:cNvSpPr>
          <p:nvPr>
            <p:ph type="ftr" sz="quarter" idx="3"/>
          </p:nvPr>
        </p:nvSpPr>
        <p:spPr>
          <a:xfrm>
            <a:off x="8083104" y="6111876"/>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he-IL"/>
          </a:p>
        </p:txBody>
      </p:sp>
      <p:sp>
        <p:nvSpPr>
          <p:cNvPr id="5" name="מציין מיקום של מספר שקופית 4"/>
          <p:cNvSpPr>
            <a:spLocks noGrp="1"/>
          </p:cNvSpPr>
          <p:nvPr>
            <p:ph type="sldNum" sz="quarter" idx="4"/>
          </p:nvPr>
        </p:nvSpPr>
        <p:spPr>
          <a:xfrm>
            <a:off x="11131104" y="6111876"/>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B680FC55-1330-49F3-9BFC-D1077224B26A}" type="slidenum">
              <a:rPr lang="he-IL" smtClean="0"/>
              <a:pPr/>
              <a:t>‹#›</a:t>
            </a:fld>
            <a:endParaRPr lang="he-IL"/>
          </a:p>
        </p:txBody>
      </p:sp>
    </p:spTree>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hf hdr="0" ftr="0" dt="0"/>
  <p:txStyles>
    <p:titleStyle>
      <a:lvl1pPr algn="l" rtl="1"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r" rtl="1"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r" rtl="1"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r" rtl="1"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r" rtl="1"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r" rtl="1"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r" rtl="1"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r" rtl="1"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r" rtl="1"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r" rtl="1"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E8CA5D89-4C7B-426C-ABF1-A75B5D4CEF04}"/>
              </a:ext>
            </a:extLst>
          </p:cNvPr>
          <p:cNvSpPr>
            <a:spLocks noGrp="1"/>
          </p:cNvSpPr>
          <p:nvPr/>
        </p:nvSpPr>
        <p:spPr bwMode="auto">
          <a:xfrm>
            <a:off x="1487606" y="1037352"/>
            <a:ext cx="9594376" cy="13309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algn="l" rtl="1" eaLnBrk="1" fontAlgn="base" hangingPunct="1">
              <a:spcBef>
                <a:spcPct val="0"/>
              </a:spcBef>
              <a:spcAft>
                <a:spcPct val="0"/>
              </a:spcAft>
              <a:defRPr sz="5000">
                <a:solidFill>
                  <a:schemeClr val="tx2"/>
                </a:solidFill>
                <a:latin typeface="+mj-lt"/>
                <a:ea typeface="+mj-ea"/>
                <a:cs typeface="+mj-cs"/>
              </a:defRPr>
            </a:lvl1pPr>
            <a:lvl2pPr algn="l" rtl="1" eaLnBrk="1" fontAlgn="base" hangingPunct="1">
              <a:spcBef>
                <a:spcPct val="0"/>
              </a:spcBef>
              <a:spcAft>
                <a:spcPct val="0"/>
              </a:spcAft>
              <a:defRPr sz="4200">
                <a:solidFill>
                  <a:schemeClr val="tx2"/>
                </a:solidFill>
                <a:latin typeface="Garamond" pitchFamily="18" charset="0"/>
              </a:defRPr>
            </a:lvl2pPr>
            <a:lvl3pPr algn="l" rtl="1" eaLnBrk="1" fontAlgn="base" hangingPunct="1">
              <a:spcBef>
                <a:spcPct val="0"/>
              </a:spcBef>
              <a:spcAft>
                <a:spcPct val="0"/>
              </a:spcAft>
              <a:defRPr sz="4200">
                <a:solidFill>
                  <a:schemeClr val="tx2"/>
                </a:solidFill>
                <a:latin typeface="Garamond" pitchFamily="18" charset="0"/>
              </a:defRPr>
            </a:lvl3pPr>
            <a:lvl4pPr algn="l" rtl="1" eaLnBrk="1" fontAlgn="base" hangingPunct="1">
              <a:spcBef>
                <a:spcPct val="0"/>
              </a:spcBef>
              <a:spcAft>
                <a:spcPct val="0"/>
              </a:spcAft>
              <a:defRPr sz="4200">
                <a:solidFill>
                  <a:schemeClr val="tx2"/>
                </a:solidFill>
                <a:latin typeface="Garamond" pitchFamily="18" charset="0"/>
              </a:defRPr>
            </a:lvl4pPr>
            <a:lvl5pPr algn="l" rtl="1" eaLnBrk="1" fontAlgn="base" hangingPunct="1">
              <a:spcBef>
                <a:spcPct val="0"/>
              </a:spcBef>
              <a:spcAft>
                <a:spcPct val="0"/>
              </a:spcAft>
              <a:defRPr sz="4200">
                <a:solidFill>
                  <a:schemeClr val="tx2"/>
                </a:solidFill>
                <a:latin typeface="Garamond" pitchFamily="18" charset="0"/>
              </a:defRPr>
            </a:lvl5pPr>
            <a:lvl6pPr marL="457200" algn="l" rtl="1" eaLnBrk="1" fontAlgn="base" hangingPunct="1">
              <a:spcBef>
                <a:spcPct val="0"/>
              </a:spcBef>
              <a:spcAft>
                <a:spcPct val="0"/>
              </a:spcAft>
              <a:defRPr sz="4200">
                <a:solidFill>
                  <a:schemeClr val="tx2"/>
                </a:solidFill>
                <a:latin typeface="Garamond" pitchFamily="18" charset="0"/>
              </a:defRPr>
            </a:lvl6pPr>
            <a:lvl7pPr marL="914400" algn="l" rtl="1" eaLnBrk="1" fontAlgn="base" hangingPunct="1">
              <a:spcBef>
                <a:spcPct val="0"/>
              </a:spcBef>
              <a:spcAft>
                <a:spcPct val="0"/>
              </a:spcAft>
              <a:defRPr sz="4200">
                <a:solidFill>
                  <a:schemeClr val="tx2"/>
                </a:solidFill>
                <a:latin typeface="Garamond" pitchFamily="18" charset="0"/>
              </a:defRPr>
            </a:lvl7pPr>
            <a:lvl8pPr marL="1371600" algn="l" rtl="1" eaLnBrk="1" fontAlgn="base" hangingPunct="1">
              <a:spcBef>
                <a:spcPct val="0"/>
              </a:spcBef>
              <a:spcAft>
                <a:spcPct val="0"/>
              </a:spcAft>
              <a:defRPr sz="4200">
                <a:solidFill>
                  <a:schemeClr val="tx2"/>
                </a:solidFill>
                <a:latin typeface="Garamond" pitchFamily="18" charset="0"/>
              </a:defRPr>
            </a:lvl8pPr>
            <a:lvl9pPr marL="1828800" algn="l" rtl="1" eaLnBrk="1" fontAlgn="base" hangingPunct="1">
              <a:spcBef>
                <a:spcPct val="0"/>
              </a:spcBef>
              <a:spcAft>
                <a:spcPct val="0"/>
              </a:spcAft>
              <a:defRPr sz="4200">
                <a:solidFill>
                  <a:schemeClr val="tx2"/>
                </a:solidFill>
                <a:latin typeface="Garamond" pitchFamily="18" charset="0"/>
              </a:defRPr>
            </a:lvl9pPr>
          </a:lstStyle>
          <a:p>
            <a:r>
              <a:rPr lang="en-US" sz="88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n-lt"/>
                <a:ea typeface="+mn-ea"/>
                <a:cs typeface="+mn-cs"/>
              </a:rPr>
              <a:t>Stirling Engine</a:t>
            </a:r>
          </a:p>
          <a:p>
            <a:endParaRPr lang="he-IL" sz="7200" dirty="0"/>
          </a:p>
        </p:txBody>
      </p:sp>
      <p:sp>
        <p:nvSpPr>
          <p:cNvPr id="5" name="כותרת משנה 2">
            <a:extLst>
              <a:ext uri="{FF2B5EF4-FFF2-40B4-BE49-F238E27FC236}">
                <a16:creationId xmlns:a16="http://schemas.microsoft.com/office/drawing/2014/main" id="{175EFF86-C92B-4A59-9E8A-853E5CBE9FDB}"/>
              </a:ext>
            </a:extLst>
          </p:cNvPr>
          <p:cNvSpPr>
            <a:spLocks noGrp="1"/>
          </p:cNvSpPr>
          <p:nvPr/>
        </p:nvSpPr>
        <p:spPr bwMode="auto">
          <a:xfrm>
            <a:off x="704294" y="4071922"/>
            <a:ext cx="6553200" cy="175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0" indent="0" algn="r" rtl="1" eaLnBrk="1" fontAlgn="base" hangingPunct="1">
              <a:spcBef>
                <a:spcPct val="20000"/>
              </a:spcBef>
              <a:spcAft>
                <a:spcPct val="0"/>
              </a:spcAft>
              <a:buClr>
                <a:schemeClr val="accent1"/>
              </a:buClr>
              <a:buSzPct val="65000"/>
              <a:buFont typeface="Wingdings" pitchFamily="2" charset="2"/>
              <a:buNone/>
              <a:defRPr sz="2800">
                <a:solidFill>
                  <a:schemeClr val="tx1"/>
                </a:solidFill>
                <a:latin typeface="+mn-lt"/>
                <a:ea typeface="+mn-ea"/>
                <a:cs typeface="+mn-cs"/>
              </a:defRPr>
            </a:lvl1pPr>
            <a:lvl2pPr marL="669925" indent="-325438" algn="r" rtl="1"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r" rtl="1"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r" rtl="1"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r" rtl="1"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r" rtl="1"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r" rtl="1"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r" rtl="1"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r" rtl="1"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lvl="1" algn="l" rtl="0">
              <a:buNone/>
            </a:pPr>
            <a:r>
              <a:rPr lang="en-US" sz="1800" b="1" dirty="0">
                <a:solidFill>
                  <a:schemeClr val="tx2"/>
                </a:solidFill>
              </a:rPr>
              <a:t>Students:	</a:t>
            </a:r>
            <a:r>
              <a:rPr lang="en-US" sz="1800" dirty="0">
                <a:solidFill>
                  <a:schemeClr val="tx2"/>
                </a:solidFill>
              </a:rPr>
              <a:t>	Yahia Showgan </a:t>
            </a:r>
          </a:p>
          <a:p>
            <a:pPr lvl="1" algn="l" rtl="0">
              <a:buNone/>
            </a:pPr>
            <a:r>
              <a:rPr lang="en-US" sz="1800" dirty="0">
                <a:solidFill>
                  <a:schemeClr val="tx2"/>
                </a:solidFill>
              </a:rPr>
              <a:t>				 	Natali Showgan</a:t>
            </a:r>
          </a:p>
          <a:p>
            <a:pPr lvl="1" algn="l" rtl="0">
              <a:buNone/>
            </a:pPr>
            <a:r>
              <a:rPr lang="en-US" sz="1800" b="1" dirty="0">
                <a:solidFill>
                  <a:schemeClr val="tx2"/>
                </a:solidFill>
              </a:rPr>
              <a:t>Supervisor:  </a:t>
            </a:r>
            <a:r>
              <a:rPr lang="en-US" sz="1800" dirty="0">
                <a:solidFill>
                  <a:schemeClr val="tx2"/>
                </a:solidFill>
              </a:rPr>
              <a:t>	Ms. Moran Kupfer</a:t>
            </a:r>
          </a:p>
          <a:p>
            <a:pPr lvl="1" algn="l" rtl="0">
              <a:buNone/>
            </a:pPr>
            <a:endParaRPr lang="en-US" sz="1800" dirty="0">
              <a:solidFill>
                <a:schemeClr val="tx2"/>
              </a:solidFill>
            </a:endParaRPr>
          </a:p>
          <a:p>
            <a:pPr lvl="1" algn="l" rtl="0">
              <a:buNone/>
            </a:pPr>
            <a:r>
              <a:rPr lang="en-US" sz="1800" b="1" dirty="0">
                <a:solidFill>
                  <a:schemeClr val="tx2"/>
                </a:solidFill>
              </a:rPr>
              <a:t>Date:		      </a:t>
            </a:r>
            <a:r>
              <a:rPr lang="en-US" sz="1800" dirty="0">
                <a:solidFill>
                  <a:schemeClr val="tx2"/>
                </a:solidFill>
              </a:rPr>
              <a:t>04.07.19</a:t>
            </a:r>
          </a:p>
          <a:p>
            <a:pPr lvl="1" algn="l" rtl="0">
              <a:buNone/>
            </a:pPr>
            <a:endParaRPr lang="he-IL" sz="1800" dirty="0">
              <a:solidFill>
                <a:schemeClr val="tx2"/>
              </a:solidFill>
            </a:endParaRPr>
          </a:p>
        </p:txBody>
      </p:sp>
      <p:pic>
        <p:nvPicPr>
          <p:cNvPr id="8" name="תמונה 3" descr="OrtBraudeLogo.jpg">
            <a:extLst>
              <a:ext uri="{FF2B5EF4-FFF2-40B4-BE49-F238E27FC236}">
                <a16:creationId xmlns:a16="http://schemas.microsoft.com/office/drawing/2014/main" id="{B4B471D5-4FCD-4A72-89EF-46B7F4AAF010}"/>
              </a:ext>
            </a:extLst>
          </p:cNvPr>
          <p:cNvPicPr/>
          <p:nvPr/>
        </p:nvPicPr>
        <p:blipFill>
          <a:blip r:embed="rId3" cstate="print"/>
          <a:stretch>
            <a:fillRect/>
          </a:stretch>
        </p:blipFill>
        <p:spPr>
          <a:xfrm>
            <a:off x="4908944" y="5708996"/>
            <a:ext cx="2400300" cy="666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ª××¦××ª ×ª××× × ×¢×××¨ âªstirling engineâ¬â">
            <a:extLst>
              <a:ext uri="{FF2B5EF4-FFF2-40B4-BE49-F238E27FC236}">
                <a16:creationId xmlns:a16="http://schemas.microsoft.com/office/drawing/2014/main" id="{07097796-8834-4F70-A113-E3638BC1D82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51542" y="3782844"/>
            <a:ext cx="3499226" cy="23328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0E8F9D66-EC21-412D-A903-25D4EF345BD4}"/>
              </a:ext>
            </a:extLst>
          </p:cNvPr>
          <p:cNvSpPr txBox="1"/>
          <p:nvPr/>
        </p:nvSpPr>
        <p:spPr>
          <a:xfrm>
            <a:off x="5166097" y="2614300"/>
            <a:ext cx="2285581" cy="954107"/>
          </a:xfrm>
          <a:prstGeom prst="rect">
            <a:avLst/>
          </a:prstGeom>
          <a:noFill/>
        </p:spPr>
        <p:txBody>
          <a:bodyPr wrap="square" rtlCol="1" anchor="ctr">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sz="2800" b="1" dirty="0"/>
              <a:t>SE Dept. </a:t>
            </a:r>
          </a:p>
          <a:p>
            <a:pPr algn="ctr"/>
            <a:r>
              <a:rPr lang="en-US" sz="2800" b="1" dirty="0"/>
              <a:t>ISE Dept.</a:t>
            </a:r>
            <a:endParaRPr lang="he-IL" sz="2800" b="1" dirty="0"/>
          </a:p>
        </p:txBody>
      </p:sp>
      <p:sp>
        <p:nvSpPr>
          <p:cNvPr id="7" name="מציין מיקום של מספר שקופית 6"/>
          <p:cNvSpPr>
            <a:spLocks noGrp="1"/>
          </p:cNvSpPr>
          <p:nvPr>
            <p:ph type="sldNum" sz="quarter" idx="12"/>
          </p:nvPr>
        </p:nvSpPr>
        <p:spPr/>
        <p:txBody>
          <a:bodyPr/>
          <a:lstStyle/>
          <a:p>
            <a:fld id="{B680FC55-1330-49F3-9BFC-D1077224B26A}" type="slidenum">
              <a:rPr lang="he-IL" smtClean="0"/>
              <a:pPr/>
              <a:t>1</a:t>
            </a:fld>
            <a:endParaRPr lang="he-IL"/>
          </a:p>
        </p:txBody>
      </p:sp>
    </p:spTree>
    <p:extLst>
      <p:ext uri="{BB962C8B-B14F-4D97-AF65-F5344CB8AC3E}">
        <p14:creationId xmlns:p14="http://schemas.microsoft.com/office/powerpoint/2010/main" val="3541555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סוגר זוויתי 10"/>
          <p:cNvSpPr/>
          <p:nvPr/>
        </p:nvSpPr>
        <p:spPr>
          <a:xfrm>
            <a:off x="6081485" y="2808517"/>
            <a:ext cx="1872343"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3" name="סוגר זוויתי 12"/>
          <p:cNvSpPr/>
          <p:nvPr/>
        </p:nvSpPr>
        <p:spPr>
          <a:xfrm>
            <a:off x="7663543" y="2808517"/>
            <a:ext cx="1930400"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5" name="סוגר זוויתי 14"/>
          <p:cNvSpPr/>
          <p:nvPr/>
        </p:nvSpPr>
        <p:spPr>
          <a:xfrm>
            <a:off x="9303653" y="2815777"/>
            <a:ext cx="1683521"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6" name="TextBox 15"/>
          <p:cNvSpPr txBox="1"/>
          <p:nvPr/>
        </p:nvSpPr>
        <p:spPr>
          <a:xfrm>
            <a:off x="1248238" y="783771"/>
            <a:ext cx="6952342" cy="1107996"/>
          </a:xfrm>
          <a:prstGeom prst="rect">
            <a:avLst/>
          </a:prstGeom>
          <a:noFill/>
        </p:spPr>
        <p:txBody>
          <a:bodyPr wrap="square" rtlCol="1">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rPr>
              <a:t>Calculation Stages</a:t>
            </a:r>
          </a:p>
          <a:p>
            <a:endParaRPr lang="he-IL" dirty="0"/>
          </a:p>
        </p:txBody>
      </p:sp>
      <p:sp>
        <p:nvSpPr>
          <p:cNvPr id="4" name="סוגר זוויתי 3"/>
          <p:cNvSpPr/>
          <p:nvPr/>
        </p:nvSpPr>
        <p:spPr>
          <a:xfrm>
            <a:off x="1364343" y="2815770"/>
            <a:ext cx="1901378" cy="957943"/>
          </a:xfrm>
          <a:prstGeom prst="chevron">
            <a:avLst>
              <a:gd name="adj" fmla="val 37879"/>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7" name="TextBox 16"/>
          <p:cNvSpPr txBox="1"/>
          <p:nvPr/>
        </p:nvSpPr>
        <p:spPr>
          <a:xfrm>
            <a:off x="1885690" y="3106057"/>
            <a:ext cx="1226695" cy="338554"/>
          </a:xfrm>
          <a:prstGeom prst="rect">
            <a:avLst/>
          </a:prstGeom>
          <a:noFill/>
        </p:spPr>
        <p:txBody>
          <a:bodyPr wrap="square" rtlCol="1">
            <a:spAutoFit/>
          </a:bodyPr>
          <a:lstStyle/>
          <a:p>
            <a:r>
              <a:rPr lang="en-US" sz="1600" b="1" dirty="0"/>
              <a:t>Import</a:t>
            </a:r>
            <a:endParaRPr lang="he-IL" sz="1600" b="1" dirty="0"/>
          </a:p>
        </p:txBody>
      </p:sp>
      <p:sp>
        <p:nvSpPr>
          <p:cNvPr id="10" name="סוגר זוויתי 9"/>
          <p:cNvSpPr/>
          <p:nvPr/>
        </p:nvSpPr>
        <p:spPr>
          <a:xfrm>
            <a:off x="2989943" y="2808517"/>
            <a:ext cx="1901371" cy="957943"/>
          </a:xfrm>
          <a:prstGeom prst="chevron">
            <a:avLst>
              <a:gd name="adj" fmla="val 37879"/>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8" name="TextBox 17"/>
          <p:cNvSpPr txBox="1"/>
          <p:nvPr/>
        </p:nvSpPr>
        <p:spPr>
          <a:xfrm>
            <a:off x="3200303" y="3004456"/>
            <a:ext cx="1632150" cy="584775"/>
          </a:xfrm>
          <a:prstGeom prst="rect">
            <a:avLst/>
          </a:prstGeom>
          <a:noFill/>
        </p:spPr>
        <p:txBody>
          <a:bodyPr wrap="square" rtlCol="1">
            <a:spAutoFit/>
          </a:bodyPr>
          <a:lstStyle/>
          <a:p>
            <a:pPr algn="ctr"/>
            <a:r>
              <a:rPr lang="en-US" sz="1600" b="1" dirty="0"/>
              <a:t>Calculate</a:t>
            </a:r>
          </a:p>
          <a:p>
            <a:pPr algn="ctr"/>
            <a:r>
              <a:rPr lang="en-US" sz="1600" b="1" dirty="0"/>
              <a:t>Data</a:t>
            </a:r>
            <a:endParaRPr lang="he-IL" sz="1600" b="1" dirty="0"/>
          </a:p>
        </p:txBody>
      </p:sp>
      <p:sp>
        <p:nvSpPr>
          <p:cNvPr id="12" name="סוגר זוויתי 11"/>
          <p:cNvSpPr/>
          <p:nvPr/>
        </p:nvSpPr>
        <p:spPr>
          <a:xfrm>
            <a:off x="4601029" y="2808518"/>
            <a:ext cx="1763402" cy="957943"/>
          </a:xfrm>
          <a:prstGeom prst="chevron">
            <a:avLst>
              <a:gd name="adj" fmla="val 37879"/>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9" name="TextBox 18"/>
          <p:cNvSpPr txBox="1"/>
          <p:nvPr/>
        </p:nvSpPr>
        <p:spPr>
          <a:xfrm>
            <a:off x="5001234" y="3004457"/>
            <a:ext cx="1123583" cy="584775"/>
          </a:xfrm>
          <a:prstGeom prst="rect">
            <a:avLst/>
          </a:prstGeom>
          <a:noFill/>
        </p:spPr>
        <p:txBody>
          <a:bodyPr wrap="square" rtlCol="1">
            <a:spAutoFit/>
          </a:bodyPr>
          <a:lstStyle/>
          <a:p>
            <a:r>
              <a:rPr lang="en-US" sz="1600" b="1" dirty="0"/>
              <a:t>Filter &amp; Sort</a:t>
            </a:r>
            <a:endParaRPr lang="he-IL" sz="1600" b="1" dirty="0"/>
          </a:p>
        </p:txBody>
      </p:sp>
      <p:sp>
        <p:nvSpPr>
          <p:cNvPr id="21" name="TextBox 20"/>
          <p:cNvSpPr txBox="1"/>
          <p:nvPr/>
        </p:nvSpPr>
        <p:spPr>
          <a:xfrm>
            <a:off x="6429828" y="3135084"/>
            <a:ext cx="1727200" cy="338554"/>
          </a:xfrm>
          <a:prstGeom prst="rect">
            <a:avLst/>
          </a:prstGeom>
          <a:noFill/>
        </p:spPr>
        <p:txBody>
          <a:bodyPr wrap="square" rtlCol="1">
            <a:spAutoFit/>
          </a:bodyPr>
          <a:lstStyle/>
          <a:p>
            <a:r>
              <a:rPr lang="en-US" sz="1600" b="1" dirty="0"/>
              <a:t>Find Work</a:t>
            </a:r>
            <a:endParaRPr lang="he-IL" sz="1600" b="1" dirty="0"/>
          </a:p>
        </p:txBody>
      </p:sp>
      <p:sp>
        <p:nvSpPr>
          <p:cNvPr id="25" name="TextBox 24"/>
          <p:cNvSpPr txBox="1"/>
          <p:nvPr/>
        </p:nvSpPr>
        <p:spPr>
          <a:xfrm>
            <a:off x="7990110" y="3113312"/>
            <a:ext cx="1727200" cy="338554"/>
          </a:xfrm>
          <a:prstGeom prst="rect">
            <a:avLst/>
          </a:prstGeom>
          <a:noFill/>
        </p:spPr>
        <p:txBody>
          <a:bodyPr wrap="square" rtlCol="1">
            <a:spAutoFit/>
          </a:bodyPr>
          <a:lstStyle/>
          <a:p>
            <a:r>
              <a:rPr lang="en-US" sz="1600" b="1" dirty="0"/>
              <a:t>Interpolate</a:t>
            </a:r>
            <a:endParaRPr lang="he-IL" sz="1600" b="1" dirty="0"/>
          </a:p>
        </p:txBody>
      </p:sp>
      <p:sp>
        <p:nvSpPr>
          <p:cNvPr id="26" name="TextBox 25"/>
          <p:cNvSpPr txBox="1"/>
          <p:nvPr/>
        </p:nvSpPr>
        <p:spPr>
          <a:xfrm>
            <a:off x="9710057" y="3048000"/>
            <a:ext cx="1219200" cy="584775"/>
          </a:xfrm>
          <a:prstGeom prst="rect">
            <a:avLst/>
          </a:prstGeom>
          <a:noFill/>
        </p:spPr>
        <p:txBody>
          <a:bodyPr wrap="square" rtlCol="1">
            <a:spAutoFit/>
          </a:bodyPr>
          <a:lstStyle/>
          <a:p>
            <a:r>
              <a:rPr lang="en-US" sz="1600" b="1" dirty="0"/>
              <a:t>Show Graphs</a:t>
            </a:r>
            <a:endParaRPr lang="he-IL" sz="1600" b="1" dirty="0"/>
          </a:p>
        </p:txBody>
      </p:sp>
      <p:sp>
        <p:nvSpPr>
          <p:cNvPr id="20" name="מציין מיקום של מספר שקופית 19"/>
          <p:cNvSpPr>
            <a:spLocks noGrp="1"/>
          </p:cNvSpPr>
          <p:nvPr>
            <p:ph type="sldNum" sz="quarter" idx="12"/>
          </p:nvPr>
        </p:nvSpPr>
        <p:spPr/>
        <p:txBody>
          <a:bodyPr/>
          <a:lstStyle/>
          <a:p>
            <a:fld id="{B680FC55-1330-49F3-9BFC-D1077224B26A}" type="slidenum">
              <a:rPr lang="he-IL" smtClean="0"/>
              <a:pPr/>
              <a:t>10</a:t>
            </a:fld>
            <a:endParaRPr lang="he-I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554EB0-F2D2-436B-A952-7ADF1DCCCC8A}"/>
              </a:ext>
            </a:extLst>
          </p:cNvPr>
          <p:cNvSpPr txBox="1"/>
          <p:nvPr/>
        </p:nvSpPr>
        <p:spPr>
          <a:xfrm>
            <a:off x="1044075" y="701894"/>
            <a:ext cx="10788541" cy="1200329"/>
          </a:xfrm>
          <a:prstGeom prst="rect">
            <a:avLst/>
          </a:prstGeom>
          <a:noFill/>
        </p:spPr>
        <p:txBody>
          <a:bodyPr wrap="square" rtlCol="1">
            <a:spAutoFit/>
          </a:bodyPr>
          <a:lstStyle/>
          <a:p>
            <a:r>
              <a:rPr lang="en-US" sz="2400" b="1" dirty="0">
                <a:solidFill>
                  <a:schemeClr val="accent3"/>
                </a:solidFill>
              </a:rPr>
              <a:t>Stage 3: </a:t>
            </a:r>
          </a:p>
          <a:p>
            <a:r>
              <a:rPr lang="en-US" sz="2400" dirty="0"/>
              <a:t>Calculate RPM for each cycle, filter the cycles with 0 angular acceleration and calculate thermal power for those cycles.</a:t>
            </a:r>
            <a:endParaRPr lang="he-IL" sz="2400" dirty="0"/>
          </a:p>
        </p:txBody>
      </p:sp>
      <p:cxnSp>
        <p:nvCxnSpPr>
          <p:cNvPr id="6" name="Straight Arrow Connector 5">
            <a:extLst>
              <a:ext uri="{FF2B5EF4-FFF2-40B4-BE49-F238E27FC236}">
                <a16:creationId xmlns:a16="http://schemas.microsoft.com/office/drawing/2014/main" id="{6C5DF007-DD71-4ADE-8844-E10EDD690876}"/>
              </a:ext>
            </a:extLst>
          </p:cNvPr>
          <p:cNvCxnSpPr>
            <a:cxnSpLocks/>
          </p:cNvCxnSpPr>
          <p:nvPr/>
        </p:nvCxnSpPr>
        <p:spPr>
          <a:xfrm>
            <a:off x="5714092" y="4206184"/>
            <a:ext cx="576012" cy="63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מלבן 12"/>
          <p:cNvSpPr/>
          <p:nvPr/>
        </p:nvSpPr>
        <p:spPr>
          <a:xfrm>
            <a:off x="1814737" y="2153638"/>
            <a:ext cx="2302233" cy="369332"/>
          </a:xfrm>
          <a:prstGeom prst="rect">
            <a:avLst/>
          </a:prstGeom>
        </p:spPr>
        <p:txBody>
          <a:bodyPr wrap="none">
            <a:spAutoFit/>
          </a:bodyPr>
          <a:lstStyle/>
          <a:p>
            <a:r>
              <a:rPr lang="en-US" b="1" u="sng" dirty="0"/>
              <a:t>Calculated Data</a:t>
            </a:r>
            <a:endParaRPr lang="he-IL" b="1" u="sng" dirty="0"/>
          </a:p>
        </p:txBody>
      </p:sp>
      <p:sp>
        <p:nvSpPr>
          <p:cNvPr id="14" name="מלבן 13"/>
          <p:cNvSpPr/>
          <p:nvPr/>
        </p:nvSpPr>
        <p:spPr>
          <a:xfrm>
            <a:off x="8219139" y="2180466"/>
            <a:ext cx="1007007" cy="369332"/>
          </a:xfrm>
          <a:prstGeom prst="rect">
            <a:avLst/>
          </a:prstGeom>
        </p:spPr>
        <p:txBody>
          <a:bodyPr wrap="none">
            <a:spAutoFit/>
          </a:bodyPr>
          <a:lstStyle/>
          <a:p>
            <a:r>
              <a:rPr lang="en-US" b="1" u="sng" dirty="0"/>
              <a:t>Cycles</a:t>
            </a:r>
            <a:endParaRPr lang="he-IL" b="1" u="sng" dirty="0"/>
          </a:p>
        </p:txBody>
      </p:sp>
      <p:sp>
        <p:nvSpPr>
          <p:cNvPr id="8" name="מציין מיקום של מספר שקופית 7"/>
          <p:cNvSpPr>
            <a:spLocks noGrp="1"/>
          </p:cNvSpPr>
          <p:nvPr>
            <p:ph type="sldNum" sz="quarter" idx="12"/>
          </p:nvPr>
        </p:nvSpPr>
        <p:spPr/>
        <p:txBody>
          <a:bodyPr/>
          <a:lstStyle/>
          <a:p>
            <a:fld id="{B680FC55-1330-49F3-9BFC-D1077224B26A}" type="slidenum">
              <a:rPr lang="he-IL" smtClean="0"/>
              <a:pPr/>
              <a:t>11</a:t>
            </a:fld>
            <a:endParaRPr lang="he-IL"/>
          </a:p>
        </p:txBody>
      </p:sp>
      <p:graphicFrame>
        <p:nvGraphicFramePr>
          <p:cNvPr id="10" name="Table 9">
            <a:extLst>
              <a:ext uri="{FF2B5EF4-FFF2-40B4-BE49-F238E27FC236}">
                <a16:creationId xmlns:a16="http://schemas.microsoft.com/office/drawing/2014/main" id="{36EE3F87-67EC-4C7A-B6EA-6B88419F0698}"/>
              </a:ext>
            </a:extLst>
          </p:cNvPr>
          <p:cNvGraphicFramePr>
            <a:graphicFrameLocks noGrp="1"/>
          </p:cNvGraphicFramePr>
          <p:nvPr>
            <p:extLst>
              <p:ext uri="{D42A27DB-BD31-4B8C-83A1-F6EECF244321}">
                <p14:modId xmlns:p14="http://schemas.microsoft.com/office/powerpoint/2010/main" val="2640719829"/>
              </p:ext>
            </p:extLst>
          </p:nvPr>
        </p:nvGraphicFramePr>
        <p:xfrm>
          <a:off x="565154" y="2582723"/>
          <a:ext cx="5231923" cy="3320752"/>
        </p:xfrm>
        <a:graphic>
          <a:graphicData uri="http://schemas.openxmlformats.org/drawingml/2006/table">
            <a:tbl>
              <a:tblPr rtl="1" firstRow="1" bandRow="1">
                <a:tableStyleId>{5C22544A-7EE6-4342-B048-85BDC9FD1C3A}</a:tableStyleId>
              </a:tblPr>
              <a:tblGrid>
                <a:gridCol w="976373">
                  <a:extLst>
                    <a:ext uri="{9D8B030D-6E8A-4147-A177-3AD203B41FA5}">
                      <a16:colId xmlns:a16="http://schemas.microsoft.com/office/drawing/2014/main" val="3574154174"/>
                    </a:ext>
                  </a:extLst>
                </a:gridCol>
                <a:gridCol w="858304">
                  <a:extLst>
                    <a:ext uri="{9D8B030D-6E8A-4147-A177-3AD203B41FA5}">
                      <a16:colId xmlns:a16="http://schemas.microsoft.com/office/drawing/2014/main" val="19233514"/>
                    </a:ext>
                  </a:extLst>
                </a:gridCol>
                <a:gridCol w="1026695">
                  <a:extLst>
                    <a:ext uri="{9D8B030D-6E8A-4147-A177-3AD203B41FA5}">
                      <a16:colId xmlns:a16="http://schemas.microsoft.com/office/drawing/2014/main" val="1222639630"/>
                    </a:ext>
                  </a:extLst>
                </a:gridCol>
                <a:gridCol w="914400">
                  <a:extLst>
                    <a:ext uri="{9D8B030D-6E8A-4147-A177-3AD203B41FA5}">
                      <a16:colId xmlns:a16="http://schemas.microsoft.com/office/drawing/2014/main" val="1816082566"/>
                    </a:ext>
                  </a:extLst>
                </a:gridCol>
                <a:gridCol w="753979">
                  <a:extLst>
                    <a:ext uri="{9D8B030D-6E8A-4147-A177-3AD203B41FA5}">
                      <a16:colId xmlns:a16="http://schemas.microsoft.com/office/drawing/2014/main" val="1935479662"/>
                    </a:ext>
                  </a:extLst>
                </a:gridCol>
                <a:gridCol w="702172">
                  <a:extLst>
                    <a:ext uri="{9D8B030D-6E8A-4147-A177-3AD203B41FA5}">
                      <a16:colId xmlns:a16="http://schemas.microsoft.com/office/drawing/2014/main" val="603095609"/>
                    </a:ext>
                  </a:extLst>
                </a:gridCol>
              </a:tblGrid>
              <a:tr h="607020">
                <a:tc>
                  <a:txBody>
                    <a:bodyPr/>
                    <a:lstStyle/>
                    <a:p>
                      <a:pPr algn="ctr" rtl="1"/>
                      <a:r>
                        <a:rPr lang="en-US" sz="1100" dirty="0"/>
                        <a:t>Voltage</a:t>
                      </a:r>
                      <a:endParaRPr lang="he-IL" sz="1100" dirty="0"/>
                    </a:p>
                  </a:txBody>
                  <a:tcPr anchor="ctr" anchorCtr="1"/>
                </a:tc>
                <a:tc>
                  <a:txBody>
                    <a:bodyPr/>
                    <a:lstStyle/>
                    <a:p>
                      <a:pPr algn="ctr" rtl="1"/>
                      <a:r>
                        <a:rPr lang="en-US" sz="1100" dirty="0"/>
                        <a:t>Wattage</a:t>
                      </a:r>
                      <a:endParaRPr lang="he-IL" sz="1100" dirty="0"/>
                    </a:p>
                  </a:txBody>
                  <a:tcPr anchor="ctr" anchorCtr="1"/>
                </a:tc>
                <a:tc>
                  <a:txBody>
                    <a:bodyPr/>
                    <a:lstStyle/>
                    <a:p>
                      <a:pPr algn="ctr" rtl="1"/>
                      <a:r>
                        <a:rPr lang="en-US" sz="1100" dirty="0"/>
                        <a:t>Current</a:t>
                      </a:r>
                      <a:endParaRPr lang="he-IL" sz="1100" dirty="0"/>
                    </a:p>
                  </a:txBody>
                  <a:tcPr anchor="ctr" anchorCtr="1"/>
                </a:tc>
                <a:tc>
                  <a:txBody>
                    <a:bodyPr/>
                    <a:lstStyle/>
                    <a:p>
                      <a:pPr rtl="1"/>
                      <a:r>
                        <a:rPr lang="en-US" sz="1100" dirty="0"/>
                        <a:t>Pressure</a:t>
                      </a:r>
                      <a:endParaRPr lang="he-IL" sz="1100" dirty="0"/>
                    </a:p>
                  </a:txBody>
                  <a:tcPr anchor="ctr" anchorCtr="1"/>
                </a:tc>
                <a:tc>
                  <a:txBody>
                    <a:bodyPr/>
                    <a:lstStyle/>
                    <a:p>
                      <a:pPr rtl="1"/>
                      <a:r>
                        <a:rPr lang="en-US" sz="1100" dirty="0"/>
                        <a:t>Degree</a:t>
                      </a:r>
                      <a:endParaRPr lang="he-IL" sz="1100" dirty="0"/>
                    </a:p>
                  </a:txBody>
                  <a:tcPr anchor="ctr" anchorCtr="1"/>
                </a:tc>
                <a:tc>
                  <a:txBody>
                    <a:bodyPr/>
                    <a:lstStyle/>
                    <a:p>
                      <a:pPr rtl="1"/>
                      <a:r>
                        <a:rPr lang="en-US" sz="1100" dirty="0"/>
                        <a:t>Time</a:t>
                      </a:r>
                      <a:endParaRPr lang="he-IL" sz="1100" dirty="0"/>
                    </a:p>
                  </a:txBody>
                  <a:tcPr anchor="ctr" anchorCtr="1"/>
                </a:tc>
                <a:extLst>
                  <a:ext uri="{0D108BD9-81ED-4DB2-BD59-A6C34878D82A}">
                    <a16:rowId xmlns:a16="http://schemas.microsoft.com/office/drawing/2014/main" val="2699151010"/>
                  </a:ext>
                </a:extLst>
              </a:tr>
              <a:tr h="678433">
                <a:tc>
                  <a:txBody>
                    <a:bodyPr/>
                    <a:lstStyle/>
                    <a:p>
                      <a:pPr algn="ctr" rtl="1"/>
                      <a:r>
                        <a:rPr lang="en-US" sz="1200" dirty="0"/>
                        <a:t>1.1</a:t>
                      </a:r>
                      <a:endParaRPr lang="he-IL" sz="1200" dirty="0"/>
                    </a:p>
                  </a:txBody>
                  <a:tcPr anchor="ctr" anchorCtr="1"/>
                </a:tc>
                <a:tc>
                  <a:txBody>
                    <a:bodyPr/>
                    <a:lstStyle/>
                    <a:p>
                      <a:pPr algn="ctr" rtl="0" fontAlgn="b"/>
                      <a:r>
                        <a:rPr lang="en-US" sz="1200" b="0" i="0" u="none" strike="noStrike" dirty="0">
                          <a:solidFill>
                            <a:srgbClr val="000000"/>
                          </a:solidFill>
                          <a:effectLst/>
                          <a:latin typeface="Arial" panose="020B0604020202020204" pitchFamily="34" charset="0"/>
                        </a:rPr>
                        <a:t>1</a:t>
                      </a:r>
                    </a:p>
                  </a:txBody>
                  <a:tcPr marL="9525" marR="9525" marT="9525" marB="0" anchor="ctr" anchorCtr="1"/>
                </a:tc>
                <a:tc>
                  <a:txBody>
                    <a:bodyPr/>
                    <a:lstStyle/>
                    <a:p>
                      <a:pPr algn="ctr" rtl="1"/>
                      <a:r>
                        <a:rPr lang="en-US" sz="1200" dirty="0"/>
                        <a:t>0.01</a:t>
                      </a:r>
                      <a:endParaRPr lang="he-IL" sz="1200" dirty="0"/>
                    </a:p>
                  </a:txBody>
                  <a:tcPr anchor="ctr" anchorCtr="1"/>
                </a:tc>
                <a:tc>
                  <a:txBody>
                    <a:bodyPr/>
                    <a:lstStyle/>
                    <a:p>
                      <a:pPr algn="ctr" rtl="1"/>
                      <a:r>
                        <a:rPr lang="en-US" sz="1200" dirty="0"/>
                        <a:t>175.7</a:t>
                      </a:r>
                      <a:endParaRPr lang="he-IL" sz="1200" dirty="0"/>
                    </a:p>
                  </a:txBody>
                  <a:tcPr anchor="ctr" anchorCtr="1"/>
                </a:tc>
                <a:tc>
                  <a:txBody>
                    <a:bodyPr/>
                    <a:lstStyle/>
                    <a:p>
                      <a:pPr algn="ctr" rtl="1"/>
                      <a:r>
                        <a:rPr lang="en-US" sz="1200" dirty="0"/>
                        <a:t>0</a:t>
                      </a:r>
                      <a:endParaRPr lang="he-IL" sz="1200" dirty="0"/>
                    </a:p>
                  </a:txBody>
                  <a:tcPr anchor="ctr" anchorCtr="1"/>
                </a:tc>
                <a:tc>
                  <a:txBody>
                    <a:bodyPr/>
                    <a:lstStyle/>
                    <a:p>
                      <a:pPr algn="ctr" rtl="1"/>
                      <a:r>
                        <a:rPr lang="en-US" sz="1200" dirty="0"/>
                        <a:t>0</a:t>
                      </a:r>
                      <a:endParaRPr lang="he-IL" sz="1200" dirty="0"/>
                    </a:p>
                  </a:txBody>
                  <a:tcPr anchor="ctr" anchorCtr="1"/>
                </a:tc>
                <a:extLst>
                  <a:ext uri="{0D108BD9-81ED-4DB2-BD59-A6C34878D82A}">
                    <a16:rowId xmlns:a16="http://schemas.microsoft.com/office/drawing/2014/main" val="239364325"/>
                  </a:ext>
                </a:extLst>
              </a:tr>
              <a:tr h="678433">
                <a:tc>
                  <a:txBody>
                    <a:bodyPr/>
                    <a:lstStyle/>
                    <a:p>
                      <a:pPr algn="ctr" rtl="1"/>
                      <a:r>
                        <a:rPr lang="en-US" sz="1200" dirty="0"/>
                        <a:t>1.2</a:t>
                      </a:r>
                      <a:endParaRPr lang="he-IL" sz="1200" dirty="0"/>
                    </a:p>
                  </a:txBody>
                  <a:tcPr anchor="ctr" anchorCtr="1"/>
                </a:tc>
                <a:tc>
                  <a:txBody>
                    <a:bodyPr/>
                    <a:lstStyle/>
                    <a:p>
                      <a:pPr algn="ctr" rtl="1"/>
                      <a:r>
                        <a:rPr lang="en-US" sz="1200" dirty="0"/>
                        <a:t>1.2</a:t>
                      </a:r>
                      <a:endParaRPr lang="he-IL" sz="1200" dirty="0"/>
                    </a:p>
                  </a:txBody>
                  <a:tcPr anchor="ctr" anchorCtr="1"/>
                </a:tc>
                <a:tc>
                  <a:txBody>
                    <a:bodyPr/>
                    <a:lstStyle/>
                    <a:p>
                      <a:pPr algn="ctr" rtl="1"/>
                      <a:r>
                        <a:rPr lang="en-US" sz="1200" dirty="0"/>
                        <a:t>0.011</a:t>
                      </a:r>
                      <a:endParaRPr lang="he-IL" sz="1200" dirty="0"/>
                    </a:p>
                  </a:txBody>
                  <a:tcPr anchor="ctr" anchorCtr="1"/>
                </a:tc>
                <a:tc>
                  <a:txBody>
                    <a:bodyPr/>
                    <a:lstStyle/>
                    <a:p>
                      <a:pPr algn="ctr" rtl="1"/>
                      <a:r>
                        <a:rPr lang="en-US" sz="1200" dirty="0"/>
                        <a:t>175.9</a:t>
                      </a:r>
                      <a:endParaRPr lang="he-IL" sz="1200" dirty="0"/>
                    </a:p>
                  </a:txBody>
                  <a:tcPr anchor="ctr" anchorCtr="1"/>
                </a:tc>
                <a:tc>
                  <a:txBody>
                    <a:bodyPr/>
                    <a:lstStyle/>
                    <a:p>
                      <a:pPr algn="ctr" rtl="1"/>
                      <a:r>
                        <a:rPr lang="en-US" sz="1200" dirty="0"/>
                        <a:t>0.04</a:t>
                      </a:r>
                      <a:endParaRPr lang="he-IL" sz="1200" dirty="0"/>
                    </a:p>
                  </a:txBody>
                  <a:tcPr anchor="ctr" anchorCtr="1"/>
                </a:tc>
                <a:tc>
                  <a:txBody>
                    <a:bodyPr/>
                    <a:lstStyle/>
                    <a:p>
                      <a:pPr algn="ctr" rtl="1"/>
                      <a:r>
                        <a:rPr lang="en-US" sz="1200" dirty="0"/>
                        <a:t>0.005</a:t>
                      </a:r>
                      <a:endParaRPr lang="he-IL" sz="1200" dirty="0"/>
                    </a:p>
                  </a:txBody>
                  <a:tcPr anchor="ctr" anchorCtr="1"/>
                </a:tc>
                <a:extLst>
                  <a:ext uri="{0D108BD9-81ED-4DB2-BD59-A6C34878D82A}">
                    <a16:rowId xmlns:a16="http://schemas.microsoft.com/office/drawing/2014/main" val="3176684702"/>
                  </a:ext>
                </a:extLst>
              </a:tr>
              <a:tr h="678433">
                <a:tc>
                  <a:txBody>
                    <a:bodyPr/>
                    <a:lstStyle/>
                    <a:p>
                      <a:pPr algn="ctr" rtl="1"/>
                      <a:r>
                        <a:rPr lang="en-US" sz="1200" dirty="0"/>
                        <a:t>1.24</a:t>
                      </a:r>
                      <a:endParaRPr lang="he-IL" sz="1200" dirty="0"/>
                    </a:p>
                  </a:txBody>
                  <a:tcPr anchor="ctr" anchorCtr="1"/>
                </a:tc>
                <a:tc>
                  <a:txBody>
                    <a:bodyPr/>
                    <a:lstStyle/>
                    <a:p>
                      <a:pPr algn="ctr" rtl="1"/>
                      <a:r>
                        <a:rPr lang="en-US" sz="1200" dirty="0"/>
                        <a:t>1.3</a:t>
                      </a:r>
                      <a:endParaRPr lang="he-IL" sz="1200" dirty="0"/>
                    </a:p>
                  </a:txBody>
                  <a:tcPr anchor="ctr" anchorCtr="1"/>
                </a:tc>
                <a:tc>
                  <a:txBody>
                    <a:bodyPr/>
                    <a:lstStyle/>
                    <a:p>
                      <a:pPr algn="ctr" rtl="1"/>
                      <a:r>
                        <a:rPr lang="en-US" sz="1200" dirty="0"/>
                        <a:t>0.016</a:t>
                      </a:r>
                      <a:endParaRPr lang="he-IL" sz="1200" dirty="0"/>
                    </a:p>
                  </a:txBody>
                  <a:tcPr anchor="ctr" anchorCtr="1"/>
                </a:tc>
                <a:tc>
                  <a:txBody>
                    <a:bodyPr/>
                    <a:lstStyle/>
                    <a:p>
                      <a:pPr algn="ctr" rtl="1"/>
                      <a:r>
                        <a:rPr lang="en-US" sz="1200" dirty="0"/>
                        <a:t>180</a:t>
                      </a:r>
                      <a:endParaRPr lang="he-IL" sz="1200" dirty="0"/>
                    </a:p>
                  </a:txBody>
                  <a:tcPr anchor="ctr" anchorCtr="1"/>
                </a:tc>
                <a:tc>
                  <a:txBody>
                    <a:bodyPr/>
                    <a:lstStyle/>
                    <a:p>
                      <a:pPr algn="ctr" rtl="1"/>
                      <a:r>
                        <a:rPr lang="en-US" sz="1200" dirty="0"/>
                        <a:t>0.1</a:t>
                      </a:r>
                      <a:endParaRPr lang="he-IL" sz="1200" dirty="0"/>
                    </a:p>
                  </a:txBody>
                  <a:tcPr anchor="ctr" anchorCtr="1"/>
                </a:tc>
                <a:tc>
                  <a:txBody>
                    <a:bodyPr/>
                    <a:lstStyle/>
                    <a:p>
                      <a:pPr algn="ctr" rtl="1"/>
                      <a:r>
                        <a:rPr lang="en-US" sz="1200" dirty="0"/>
                        <a:t>0.01</a:t>
                      </a:r>
                      <a:endParaRPr lang="he-IL" sz="1200" dirty="0"/>
                    </a:p>
                  </a:txBody>
                  <a:tcPr anchor="ctr" anchorCtr="1"/>
                </a:tc>
                <a:extLst>
                  <a:ext uri="{0D108BD9-81ED-4DB2-BD59-A6C34878D82A}">
                    <a16:rowId xmlns:a16="http://schemas.microsoft.com/office/drawing/2014/main" val="2373941483"/>
                  </a:ext>
                </a:extLst>
              </a:tr>
              <a:tr h="678433">
                <a:tc>
                  <a:txBody>
                    <a:bodyPr/>
                    <a:lstStyle/>
                    <a:p>
                      <a:pPr algn="ctr" rtl="1"/>
                      <a:r>
                        <a:rPr lang="en-US" sz="1200" dirty="0"/>
                        <a:t>1.3</a:t>
                      </a:r>
                      <a:endParaRPr lang="he-IL" sz="1200" dirty="0"/>
                    </a:p>
                  </a:txBody>
                  <a:tcPr anchor="ctr" anchorCtr="1"/>
                </a:tc>
                <a:tc>
                  <a:txBody>
                    <a:bodyPr/>
                    <a:lstStyle/>
                    <a:p>
                      <a:pPr algn="ctr" rtl="1"/>
                      <a:r>
                        <a:rPr lang="en-US" sz="1200" dirty="0"/>
                        <a:t>1.5</a:t>
                      </a:r>
                      <a:endParaRPr lang="he-IL" sz="1200" dirty="0"/>
                    </a:p>
                  </a:txBody>
                  <a:tcPr anchor="ctr" anchorCtr="1"/>
                </a:tc>
                <a:tc>
                  <a:txBody>
                    <a:bodyPr/>
                    <a:lstStyle/>
                    <a:p>
                      <a:pPr algn="ctr" rtl="1"/>
                      <a:r>
                        <a:rPr lang="en-US" sz="1200" dirty="0"/>
                        <a:t>0.019</a:t>
                      </a:r>
                      <a:endParaRPr lang="he-IL" sz="1200" dirty="0"/>
                    </a:p>
                  </a:txBody>
                  <a:tcPr anchor="ctr" anchorCtr="1"/>
                </a:tc>
                <a:tc>
                  <a:txBody>
                    <a:bodyPr/>
                    <a:lstStyle/>
                    <a:p>
                      <a:pPr algn="ctr" rtl="1"/>
                      <a:r>
                        <a:rPr lang="en-US" sz="1200" dirty="0"/>
                        <a:t>180.6</a:t>
                      </a:r>
                      <a:endParaRPr lang="he-IL" sz="1200" dirty="0"/>
                    </a:p>
                  </a:txBody>
                  <a:tcPr anchor="ctr" anchorCtr="1"/>
                </a:tc>
                <a:tc>
                  <a:txBody>
                    <a:bodyPr/>
                    <a:lstStyle/>
                    <a:p>
                      <a:pPr algn="ctr" rtl="1"/>
                      <a:r>
                        <a:rPr lang="en-US" sz="1200" dirty="0"/>
                        <a:t>0.12</a:t>
                      </a:r>
                      <a:endParaRPr lang="he-IL" sz="1200" dirty="0"/>
                    </a:p>
                  </a:txBody>
                  <a:tcPr anchor="ctr" anchorCtr="1"/>
                </a:tc>
                <a:tc>
                  <a:txBody>
                    <a:bodyPr/>
                    <a:lstStyle/>
                    <a:p>
                      <a:pPr algn="ctr" rtl="1"/>
                      <a:r>
                        <a:rPr lang="en-US" sz="1200" dirty="0"/>
                        <a:t>0.015</a:t>
                      </a:r>
                      <a:endParaRPr lang="he-IL" sz="1200" dirty="0"/>
                    </a:p>
                  </a:txBody>
                  <a:tcPr anchor="ctr" anchorCtr="1"/>
                </a:tc>
                <a:extLst>
                  <a:ext uri="{0D108BD9-81ED-4DB2-BD59-A6C34878D82A}">
                    <a16:rowId xmlns:a16="http://schemas.microsoft.com/office/drawing/2014/main" val="3858248555"/>
                  </a:ext>
                </a:extLst>
              </a:tr>
            </a:tbl>
          </a:graphicData>
        </a:graphic>
      </p:graphicFrame>
      <p:graphicFrame>
        <p:nvGraphicFramePr>
          <p:cNvPr id="11" name="Table 10">
            <a:extLst>
              <a:ext uri="{FF2B5EF4-FFF2-40B4-BE49-F238E27FC236}">
                <a16:creationId xmlns:a16="http://schemas.microsoft.com/office/drawing/2014/main" id="{1D82059B-1A30-4C27-A040-65518FE5A1D0}"/>
              </a:ext>
            </a:extLst>
          </p:cNvPr>
          <p:cNvGraphicFramePr>
            <a:graphicFrameLocks noGrp="1"/>
          </p:cNvGraphicFramePr>
          <p:nvPr>
            <p:extLst>
              <p:ext uri="{D42A27DB-BD31-4B8C-83A1-F6EECF244321}">
                <p14:modId xmlns:p14="http://schemas.microsoft.com/office/powerpoint/2010/main" val="914084226"/>
              </p:ext>
            </p:extLst>
          </p:nvPr>
        </p:nvGraphicFramePr>
        <p:xfrm>
          <a:off x="6394923" y="2613966"/>
          <a:ext cx="5231923" cy="3320752"/>
        </p:xfrm>
        <a:graphic>
          <a:graphicData uri="http://schemas.openxmlformats.org/drawingml/2006/table">
            <a:tbl>
              <a:tblPr rtl="1" firstRow="1" bandRow="1">
                <a:tableStyleId>{5C22544A-7EE6-4342-B048-85BDC9FD1C3A}</a:tableStyleId>
              </a:tblPr>
              <a:tblGrid>
                <a:gridCol w="798425">
                  <a:extLst>
                    <a:ext uri="{9D8B030D-6E8A-4147-A177-3AD203B41FA5}">
                      <a16:colId xmlns:a16="http://schemas.microsoft.com/office/drawing/2014/main" val="3574154174"/>
                    </a:ext>
                  </a:extLst>
                </a:gridCol>
                <a:gridCol w="946484">
                  <a:extLst>
                    <a:ext uri="{9D8B030D-6E8A-4147-A177-3AD203B41FA5}">
                      <a16:colId xmlns:a16="http://schemas.microsoft.com/office/drawing/2014/main" val="19233514"/>
                    </a:ext>
                  </a:extLst>
                </a:gridCol>
                <a:gridCol w="866274">
                  <a:extLst>
                    <a:ext uri="{9D8B030D-6E8A-4147-A177-3AD203B41FA5}">
                      <a16:colId xmlns:a16="http://schemas.microsoft.com/office/drawing/2014/main" val="1222639630"/>
                    </a:ext>
                  </a:extLst>
                </a:gridCol>
                <a:gridCol w="1164589">
                  <a:extLst>
                    <a:ext uri="{9D8B030D-6E8A-4147-A177-3AD203B41FA5}">
                      <a16:colId xmlns:a16="http://schemas.microsoft.com/office/drawing/2014/main" val="1816082566"/>
                    </a:ext>
                  </a:extLst>
                </a:gridCol>
                <a:gridCol w="856716">
                  <a:extLst>
                    <a:ext uri="{9D8B030D-6E8A-4147-A177-3AD203B41FA5}">
                      <a16:colId xmlns:a16="http://schemas.microsoft.com/office/drawing/2014/main" val="1935479662"/>
                    </a:ext>
                  </a:extLst>
                </a:gridCol>
                <a:gridCol w="599435">
                  <a:extLst>
                    <a:ext uri="{9D8B030D-6E8A-4147-A177-3AD203B41FA5}">
                      <a16:colId xmlns:a16="http://schemas.microsoft.com/office/drawing/2014/main" val="603095609"/>
                    </a:ext>
                  </a:extLst>
                </a:gridCol>
              </a:tblGrid>
              <a:tr h="607020">
                <a:tc>
                  <a:txBody>
                    <a:bodyPr/>
                    <a:lstStyle/>
                    <a:p>
                      <a:pPr algn="ctr" rtl="1"/>
                      <a:r>
                        <a:rPr lang="en-US" sz="1100" dirty="0"/>
                        <a:t>Work</a:t>
                      </a:r>
                      <a:endParaRPr lang="he-IL" sz="1100" dirty="0"/>
                    </a:p>
                  </a:txBody>
                  <a:tcPr anchor="ctr" anchorCtr="1"/>
                </a:tc>
                <a:tc>
                  <a:txBody>
                    <a:bodyPr/>
                    <a:lstStyle/>
                    <a:p>
                      <a:pPr algn="ctr" rtl="1"/>
                      <a:r>
                        <a:rPr lang="en-US" sz="1100" dirty="0"/>
                        <a:t>Electrical Power</a:t>
                      </a:r>
                      <a:endParaRPr lang="he-IL" sz="1100" dirty="0"/>
                    </a:p>
                  </a:txBody>
                  <a:tcPr anchor="ctr" anchorCtr="1"/>
                </a:tc>
                <a:tc>
                  <a:txBody>
                    <a:bodyPr/>
                    <a:lstStyle/>
                    <a:p>
                      <a:pPr algn="ctr" rtl="1"/>
                      <a:r>
                        <a:rPr lang="en-US" sz="1100" dirty="0"/>
                        <a:t>Thermal Power</a:t>
                      </a:r>
                      <a:endParaRPr lang="he-IL" sz="1100" dirty="0"/>
                    </a:p>
                  </a:txBody>
                  <a:tcPr anchor="ctr" anchorCtr="1"/>
                </a:tc>
                <a:tc>
                  <a:txBody>
                    <a:bodyPr/>
                    <a:lstStyle/>
                    <a:p>
                      <a:pPr rtl="1"/>
                      <a:r>
                        <a:rPr lang="en-US" sz="1100" dirty="0"/>
                        <a:t>Avg Angular Acceleration </a:t>
                      </a:r>
                      <a:endParaRPr lang="he-IL" sz="1100" dirty="0"/>
                    </a:p>
                  </a:txBody>
                  <a:tcPr anchor="ctr" anchorCtr="1"/>
                </a:tc>
                <a:tc>
                  <a:txBody>
                    <a:bodyPr/>
                    <a:lstStyle/>
                    <a:p>
                      <a:pPr algn="ctr" rtl="1"/>
                      <a:r>
                        <a:rPr lang="en-US" sz="1100" dirty="0"/>
                        <a:t>Avg Angular Velocity</a:t>
                      </a:r>
                      <a:endParaRPr lang="he-IL" sz="1100" dirty="0"/>
                    </a:p>
                  </a:txBody>
                  <a:tcPr anchor="ctr" anchorCtr="1"/>
                </a:tc>
                <a:tc>
                  <a:txBody>
                    <a:bodyPr/>
                    <a:lstStyle/>
                    <a:p>
                      <a:pPr rtl="1"/>
                      <a:r>
                        <a:rPr lang="en-US" sz="1100" dirty="0"/>
                        <a:t>Cycle</a:t>
                      </a:r>
                    </a:p>
                    <a:p>
                      <a:pPr rtl="1"/>
                      <a:r>
                        <a:rPr lang="en-US" sz="1100" dirty="0"/>
                        <a:t>Time</a:t>
                      </a:r>
                      <a:endParaRPr lang="he-IL" sz="1100" dirty="0"/>
                    </a:p>
                  </a:txBody>
                  <a:tcPr anchor="ctr" anchorCtr="1"/>
                </a:tc>
                <a:extLst>
                  <a:ext uri="{0D108BD9-81ED-4DB2-BD59-A6C34878D82A}">
                    <a16:rowId xmlns:a16="http://schemas.microsoft.com/office/drawing/2014/main" val="2699151010"/>
                  </a:ext>
                </a:extLst>
              </a:tr>
              <a:tr h="678433">
                <a:tc>
                  <a:txBody>
                    <a:bodyPr/>
                    <a:lstStyle/>
                    <a:p>
                      <a:pPr algn="ctr" rtl="1"/>
                      <a:endParaRPr lang="he-IL" sz="1200" dirty="0"/>
                    </a:p>
                  </a:txBody>
                  <a:tcPr anchor="ctr" anchorCtr="1"/>
                </a:tc>
                <a:tc>
                  <a:txBody>
                    <a:bodyPr/>
                    <a:lstStyle/>
                    <a:p>
                      <a:pPr algn="ctr" rtl="0" fontAlgn="b"/>
                      <a:r>
                        <a:rPr lang="en-US" sz="1200" b="0" i="0" u="none" strike="noStrike" dirty="0">
                          <a:solidFill>
                            <a:srgbClr val="000000"/>
                          </a:solidFill>
                          <a:effectLst/>
                          <a:latin typeface="Arial" panose="020B0604020202020204" pitchFamily="34" charset="0"/>
                        </a:rPr>
                        <a:t>1</a:t>
                      </a:r>
                    </a:p>
                  </a:txBody>
                  <a:tcPr marL="9525" marR="9525" marT="9525" marB="0" anchor="ctr" anchorCtr="1"/>
                </a:tc>
                <a:tc>
                  <a:txBody>
                    <a:bodyPr/>
                    <a:lstStyle/>
                    <a:p>
                      <a:pPr algn="ctr" rtl="1"/>
                      <a:endParaRPr lang="he-IL" sz="1200" dirty="0"/>
                    </a:p>
                  </a:txBody>
                  <a:tcPr anchor="ctr" anchorCtr="1"/>
                </a:tc>
                <a:tc>
                  <a:txBody>
                    <a:bodyPr/>
                    <a:lstStyle/>
                    <a:p>
                      <a:pPr algn="r" rtl="0" fontAlgn="b"/>
                      <a:r>
                        <a:rPr lang="he-IL" sz="1100" b="0" i="0" u="none" strike="noStrike" dirty="0">
                          <a:solidFill>
                            <a:srgbClr val="000000"/>
                          </a:solidFill>
                          <a:effectLst/>
                          <a:latin typeface="Arial" panose="020B0604020202020204" pitchFamily="34" charset="0"/>
                        </a:rPr>
                        <a:t>0</a:t>
                      </a:r>
                    </a:p>
                  </a:txBody>
                  <a:tcPr marL="9525" marR="9525" marT="9525" marB="0" anchor="ctr" anchorCtr="1"/>
                </a:tc>
                <a:tc>
                  <a:txBody>
                    <a:bodyPr/>
                    <a:lstStyle/>
                    <a:p>
                      <a:pPr algn="ctr" rtl="1"/>
                      <a:r>
                        <a:rPr lang="en-US" sz="1200" dirty="0"/>
                        <a:t>0</a:t>
                      </a:r>
                      <a:endParaRPr lang="he-IL" sz="1200" dirty="0"/>
                    </a:p>
                  </a:txBody>
                  <a:tcPr anchor="ctr" anchorCtr="1"/>
                </a:tc>
                <a:tc>
                  <a:txBody>
                    <a:bodyPr/>
                    <a:lstStyle/>
                    <a:p>
                      <a:pPr algn="ctr" rtl="1"/>
                      <a:r>
                        <a:rPr lang="en-US" sz="1200" dirty="0"/>
                        <a:t>0.1</a:t>
                      </a:r>
                      <a:endParaRPr lang="he-IL" sz="1200" dirty="0"/>
                    </a:p>
                  </a:txBody>
                  <a:tcPr anchor="ctr" anchorCtr="1"/>
                </a:tc>
                <a:extLst>
                  <a:ext uri="{0D108BD9-81ED-4DB2-BD59-A6C34878D82A}">
                    <a16:rowId xmlns:a16="http://schemas.microsoft.com/office/drawing/2014/main" val="239364325"/>
                  </a:ext>
                </a:extLst>
              </a:tr>
              <a:tr h="678433">
                <a:tc>
                  <a:txBody>
                    <a:bodyPr/>
                    <a:lstStyle/>
                    <a:p>
                      <a:pPr algn="ctr" rtl="1"/>
                      <a:endParaRPr lang="he-IL" sz="1200" dirty="0"/>
                    </a:p>
                  </a:txBody>
                  <a:tcPr anchor="ctr" anchorCtr="1"/>
                </a:tc>
                <a:tc>
                  <a:txBody>
                    <a:bodyPr/>
                    <a:lstStyle/>
                    <a:p>
                      <a:pPr algn="ctr" rtl="1"/>
                      <a:r>
                        <a:rPr lang="en-US" sz="1200" dirty="0"/>
                        <a:t>1.2</a:t>
                      </a:r>
                      <a:endParaRPr lang="he-IL" sz="1200" dirty="0"/>
                    </a:p>
                  </a:txBody>
                  <a:tcPr anchor="ctr" anchorCtr="1"/>
                </a:tc>
                <a:tc>
                  <a:txBody>
                    <a:bodyPr/>
                    <a:lstStyle/>
                    <a:p>
                      <a:pPr algn="ctr" rtl="1"/>
                      <a:endParaRPr lang="he-IL" sz="1200" dirty="0"/>
                    </a:p>
                  </a:txBody>
                  <a:tcPr anchor="ctr" anchorCtr="1"/>
                </a:tc>
                <a:tc>
                  <a:txBody>
                    <a:bodyPr/>
                    <a:lstStyle/>
                    <a:p>
                      <a:pPr algn="r" rtl="0" fontAlgn="b"/>
                      <a:r>
                        <a:rPr lang="he-IL" sz="1100" b="0" i="0" u="none" strike="noStrike" dirty="0">
                          <a:solidFill>
                            <a:srgbClr val="000000"/>
                          </a:solidFill>
                          <a:effectLst/>
                          <a:latin typeface="Arial" panose="020B0604020202020204" pitchFamily="34" charset="0"/>
                        </a:rPr>
                        <a:t>0</a:t>
                      </a:r>
                    </a:p>
                  </a:txBody>
                  <a:tcPr marL="9525" marR="9525" marT="9525" marB="0" anchor="ctr" anchorCtr="1"/>
                </a:tc>
                <a:tc>
                  <a:txBody>
                    <a:bodyPr/>
                    <a:lstStyle/>
                    <a:p>
                      <a:pPr algn="ctr" rtl="1"/>
                      <a:r>
                        <a:rPr lang="en-US" sz="1200" dirty="0"/>
                        <a:t>0.04</a:t>
                      </a:r>
                      <a:endParaRPr lang="he-IL" sz="1200" dirty="0"/>
                    </a:p>
                  </a:txBody>
                  <a:tcPr anchor="ctr" anchorCtr="1"/>
                </a:tc>
                <a:tc>
                  <a:txBody>
                    <a:bodyPr/>
                    <a:lstStyle/>
                    <a:p>
                      <a:pPr algn="ctr" rtl="1"/>
                      <a:r>
                        <a:rPr lang="he-IL" sz="1200" dirty="0"/>
                        <a:t>0.11</a:t>
                      </a:r>
                    </a:p>
                  </a:txBody>
                  <a:tcPr anchor="ctr" anchorCtr="1"/>
                </a:tc>
                <a:extLst>
                  <a:ext uri="{0D108BD9-81ED-4DB2-BD59-A6C34878D82A}">
                    <a16:rowId xmlns:a16="http://schemas.microsoft.com/office/drawing/2014/main" val="3176684702"/>
                  </a:ext>
                </a:extLst>
              </a:tr>
              <a:tr h="678433">
                <a:tc>
                  <a:txBody>
                    <a:bodyPr/>
                    <a:lstStyle/>
                    <a:p>
                      <a:pPr algn="ctr" rtl="1"/>
                      <a:endParaRPr lang="he-IL" sz="1200" dirty="0"/>
                    </a:p>
                  </a:txBody>
                  <a:tcPr anchor="ctr" anchorCtr="1"/>
                </a:tc>
                <a:tc>
                  <a:txBody>
                    <a:bodyPr/>
                    <a:lstStyle/>
                    <a:p>
                      <a:pPr algn="ctr" rtl="1"/>
                      <a:r>
                        <a:rPr lang="en-US" sz="1200" dirty="0"/>
                        <a:t>1.3</a:t>
                      </a:r>
                      <a:endParaRPr lang="he-IL" sz="1200" dirty="0"/>
                    </a:p>
                  </a:txBody>
                  <a:tcPr anchor="ctr" anchorCtr="1"/>
                </a:tc>
                <a:tc>
                  <a:txBody>
                    <a:bodyPr/>
                    <a:lstStyle/>
                    <a:p>
                      <a:pPr algn="ctr" rtl="1"/>
                      <a:endParaRPr lang="he-IL" sz="1200" dirty="0"/>
                    </a:p>
                  </a:txBody>
                  <a:tcPr anchor="ctr" anchorCtr="1"/>
                </a:tc>
                <a:tc>
                  <a:txBody>
                    <a:bodyPr/>
                    <a:lstStyle/>
                    <a:p>
                      <a:pPr algn="r" rtl="0" fontAlgn="b"/>
                      <a:r>
                        <a:rPr lang="en-US" sz="1100" b="0" i="0" u="none" strike="noStrike" dirty="0">
                          <a:solidFill>
                            <a:srgbClr val="000000"/>
                          </a:solidFill>
                          <a:effectLst/>
                          <a:latin typeface="Arial" panose="020B0604020202020204" pitchFamily="34" charset="0"/>
                        </a:rPr>
                        <a:t>0</a:t>
                      </a:r>
                      <a:endParaRPr lang="he-IL" sz="1100" b="0" i="0" u="none" strike="noStrike" dirty="0">
                        <a:solidFill>
                          <a:srgbClr val="000000"/>
                        </a:solidFill>
                        <a:effectLst/>
                        <a:latin typeface="Arial" panose="020B0604020202020204" pitchFamily="34" charset="0"/>
                      </a:endParaRPr>
                    </a:p>
                  </a:txBody>
                  <a:tcPr marL="9525" marR="9525" marT="9525" marB="0" anchor="ctr" anchorCtr="1"/>
                </a:tc>
                <a:tc>
                  <a:txBody>
                    <a:bodyPr/>
                    <a:lstStyle/>
                    <a:p>
                      <a:pPr algn="ctr" rtl="1"/>
                      <a:r>
                        <a:rPr lang="en-US" sz="1200" dirty="0"/>
                        <a:t>0.1</a:t>
                      </a:r>
                      <a:endParaRPr lang="he-IL" sz="1200" dirty="0"/>
                    </a:p>
                  </a:txBody>
                  <a:tcPr anchor="ctr" anchorCtr="1"/>
                </a:tc>
                <a:tc>
                  <a:txBody>
                    <a:bodyPr/>
                    <a:lstStyle/>
                    <a:p>
                      <a:pPr algn="ctr" rtl="1"/>
                      <a:r>
                        <a:rPr lang="en-US" sz="1200" dirty="0"/>
                        <a:t>0.12</a:t>
                      </a:r>
                      <a:endParaRPr lang="he-IL" sz="1200" dirty="0"/>
                    </a:p>
                  </a:txBody>
                  <a:tcPr anchor="ctr" anchorCtr="1"/>
                </a:tc>
                <a:extLst>
                  <a:ext uri="{0D108BD9-81ED-4DB2-BD59-A6C34878D82A}">
                    <a16:rowId xmlns:a16="http://schemas.microsoft.com/office/drawing/2014/main" val="2373941483"/>
                  </a:ext>
                </a:extLst>
              </a:tr>
              <a:tr h="678433">
                <a:tc>
                  <a:txBody>
                    <a:bodyPr/>
                    <a:lstStyle/>
                    <a:p>
                      <a:pPr algn="ctr" rtl="1"/>
                      <a:endParaRPr lang="he-IL" sz="1200" dirty="0"/>
                    </a:p>
                  </a:txBody>
                  <a:tcPr anchor="ctr" anchorCtr="1"/>
                </a:tc>
                <a:tc>
                  <a:txBody>
                    <a:bodyPr/>
                    <a:lstStyle/>
                    <a:p>
                      <a:pPr algn="ctr" rtl="1"/>
                      <a:r>
                        <a:rPr lang="en-US" sz="1200" dirty="0"/>
                        <a:t>1.5</a:t>
                      </a:r>
                      <a:endParaRPr lang="he-IL" sz="1200" dirty="0"/>
                    </a:p>
                  </a:txBody>
                  <a:tcPr anchor="ctr" anchorCtr="1"/>
                </a:tc>
                <a:tc>
                  <a:txBody>
                    <a:bodyPr/>
                    <a:lstStyle/>
                    <a:p>
                      <a:pPr algn="ctr" rtl="1"/>
                      <a:endParaRPr lang="he-IL" sz="1200" dirty="0"/>
                    </a:p>
                  </a:txBody>
                  <a:tcPr anchor="ctr" anchorCtr="1"/>
                </a:tc>
                <a:tc>
                  <a:txBody>
                    <a:bodyPr/>
                    <a:lstStyle/>
                    <a:p>
                      <a:pPr algn="r" rtl="0" fontAlgn="b"/>
                      <a:r>
                        <a:rPr lang="he-IL" sz="1100" b="0" i="0" u="none" strike="noStrike" dirty="0">
                          <a:solidFill>
                            <a:srgbClr val="000000"/>
                          </a:solidFill>
                          <a:effectLst/>
                          <a:latin typeface="Arial" panose="020B0604020202020204" pitchFamily="34" charset="0"/>
                        </a:rPr>
                        <a:t>0</a:t>
                      </a:r>
                    </a:p>
                  </a:txBody>
                  <a:tcPr marL="9525" marR="9525" marT="9525" marB="0" anchor="ctr" anchorCtr="1"/>
                </a:tc>
                <a:tc>
                  <a:txBody>
                    <a:bodyPr/>
                    <a:lstStyle/>
                    <a:p>
                      <a:pPr algn="ctr" rtl="1"/>
                      <a:r>
                        <a:rPr lang="en-US" sz="1200" dirty="0"/>
                        <a:t>0.12</a:t>
                      </a:r>
                      <a:endParaRPr lang="he-IL" sz="1200" dirty="0"/>
                    </a:p>
                  </a:txBody>
                  <a:tcPr anchor="ctr" anchorCtr="1"/>
                </a:tc>
                <a:tc>
                  <a:txBody>
                    <a:bodyPr/>
                    <a:lstStyle/>
                    <a:p>
                      <a:pPr algn="ctr" rtl="1"/>
                      <a:r>
                        <a:rPr lang="en-US" sz="1200" dirty="0"/>
                        <a:t>0.09</a:t>
                      </a:r>
                      <a:endParaRPr lang="he-IL" sz="1200" dirty="0"/>
                    </a:p>
                  </a:txBody>
                  <a:tcPr anchor="ctr" anchorCtr="1"/>
                </a:tc>
                <a:extLst>
                  <a:ext uri="{0D108BD9-81ED-4DB2-BD59-A6C34878D82A}">
                    <a16:rowId xmlns:a16="http://schemas.microsoft.com/office/drawing/2014/main" val="3858248555"/>
                  </a:ext>
                </a:extLst>
              </a:tr>
            </a:tbl>
          </a:graphicData>
        </a:graphic>
      </p:graphicFrame>
    </p:spTree>
    <p:extLst>
      <p:ext uri="{BB962C8B-B14F-4D97-AF65-F5344CB8AC3E}">
        <p14:creationId xmlns:p14="http://schemas.microsoft.com/office/powerpoint/2010/main" val="618990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סוגר זוויתי 10"/>
          <p:cNvSpPr/>
          <p:nvPr/>
        </p:nvSpPr>
        <p:spPr>
          <a:xfrm>
            <a:off x="6081486" y="2808516"/>
            <a:ext cx="1872343" cy="957943"/>
          </a:xfrm>
          <a:prstGeom prst="chevron">
            <a:avLst>
              <a:gd name="adj" fmla="val 37879"/>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3" name="סוגר זוויתי 12"/>
          <p:cNvSpPr/>
          <p:nvPr/>
        </p:nvSpPr>
        <p:spPr>
          <a:xfrm>
            <a:off x="7663543" y="2808517"/>
            <a:ext cx="1930400" cy="957943"/>
          </a:xfrm>
          <a:prstGeom prst="chevron">
            <a:avLst>
              <a:gd name="adj" fmla="val 37879"/>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15" name="סוגר זוויתי 14"/>
          <p:cNvSpPr/>
          <p:nvPr/>
        </p:nvSpPr>
        <p:spPr>
          <a:xfrm>
            <a:off x="9303653" y="2815777"/>
            <a:ext cx="1683521"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6" name="TextBox 15"/>
          <p:cNvSpPr txBox="1"/>
          <p:nvPr/>
        </p:nvSpPr>
        <p:spPr>
          <a:xfrm>
            <a:off x="1219204" y="783771"/>
            <a:ext cx="6952342" cy="1107996"/>
          </a:xfrm>
          <a:prstGeom prst="rect">
            <a:avLst/>
          </a:prstGeom>
          <a:noFill/>
        </p:spPr>
        <p:txBody>
          <a:bodyPr wrap="square" rtlCol="1">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rPr>
              <a:t>Calculation Stages</a:t>
            </a:r>
          </a:p>
          <a:p>
            <a:endParaRPr lang="he-IL" dirty="0"/>
          </a:p>
        </p:txBody>
      </p:sp>
      <p:sp>
        <p:nvSpPr>
          <p:cNvPr id="4" name="סוגר זוויתי 3"/>
          <p:cNvSpPr/>
          <p:nvPr/>
        </p:nvSpPr>
        <p:spPr>
          <a:xfrm>
            <a:off x="1364343" y="2815770"/>
            <a:ext cx="1901378" cy="957943"/>
          </a:xfrm>
          <a:prstGeom prst="chevron">
            <a:avLst>
              <a:gd name="adj" fmla="val 37879"/>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7" name="TextBox 16"/>
          <p:cNvSpPr txBox="1"/>
          <p:nvPr/>
        </p:nvSpPr>
        <p:spPr>
          <a:xfrm>
            <a:off x="1885690" y="3106057"/>
            <a:ext cx="1226695" cy="338554"/>
          </a:xfrm>
          <a:prstGeom prst="rect">
            <a:avLst/>
          </a:prstGeom>
          <a:noFill/>
        </p:spPr>
        <p:txBody>
          <a:bodyPr wrap="square" rtlCol="1">
            <a:spAutoFit/>
          </a:bodyPr>
          <a:lstStyle/>
          <a:p>
            <a:r>
              <a:rPr lang="en-US" sz="1600" b="1" dirty="0"/>
              <a:t>Import</a:t>
            </a:r>
            <a:endParaRPr lang="he-IL" sz="1600" b="1" dirty="0"/>
          </a:p>
        </p:txBody>
      </p:sp>
      <p:sp>
        <p:nvSpPr>
          <p:cNvPr id="10" name="סוגר זוויתי 9"/>
          <p:cNvSpPr/>
          <p:nvPr/>
        </p:nvSpPr>
        <p:spPr>
          <a:xfrm>
            <a:off x="2989943" y="2808517"/>
            <a:ext cx="1901371" cy="957943"/>
          </a:xfrm>
          <a:prstGeom prst="chevron">
            <a:avLst>
              <a:gd name="adj" fmla="val 37879"/>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8" name="TextBox 17"/>
          <p:cNvSpPr txBox="1"/>
          <p:nvPr/>
        </p:nvSpPr>
        <p:spPr>
          <a:xfrm>
            <a:off x="3200303" y="3004456"/>
            <a:ext cx="1632150" cy="584775"/>
          </a:xfrm>
          <a:prstGeom prst="rect">
            <a:avLst/>
          </a:prstGeom>
          <a:noFill/>
        </p:spPr>
        <p:txBody>
          <a:bodyPr wrap="square" rtlCol="1">
            <a:spAutoFit/>
          </a:bodyPr>
          <a:lstStyle/>
          <a:p>
            <a:pPr algn="ctr"/>
            <a:r>
              <a:rPr lang="en-US" sz="1600" b="1" dirty="0"/>
              <a:t>Calculate</a:t>
            </a:r>
          </a:p>
          <a:p>
            <a:pPr algn="ctr"/>
            <a:r>
              <a:rPr lang="en-US" sz="1600" b="1" dirty="0"/>
              <a:t>Data</a:t>
            </a:r>
            <a:endParaRPr lang="he-IL" sz="1600" b="1" dirty="0"/>
          </a:p>
        </p:txBody>
      </p:sp>
      <p:sp>
        <p:nvSpPr>
          <p:cNvPr id="12" name="סוגר זוויתי 11"/>
          <p:cNvSpPr/>
          <p:nvPr/>
        </p:nvSpPr>
        <p:spPr>
          <a:xfrm>
            <a:off x="4615543" y="2808517"/>
            <a:ext cx="1763402"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9" name="TextBox 18"/>
          <p:cNvSpPr txBox="1"/>
          <p:nvPr/>
        </p:nvSpPr>
        <p:spPr>
          <a:xfrm>
            <a:off x="5030262" y="3018971"/>
            <a:ext cx="1123583" cy="584775"/>
          </a:xfrm>
          <a:prstGeom prst="rect">
            <a:avLst/>
          </a:prstGeom>
          <a:noFill/>
        </p:spPr>
        <p:txBody>
          <a:bodyPr wrap="square" rtlCol="1">
            <a:spAutoFit/>
          </a:bodyPr>
          <a:lstStyle/>
          <a:p>
            <a:r>
              <a:rPr lang="en-US" sz="1600" b="1" dirty="0"/>
              <a:t>Filter &amp; Sort</a:t>
            </a:r>
            <a:endParaRPr lang="he-IL" sz="1600" b="1" dirty="0"/>
          </a:p>
        </p:txBody>
      </p:sp>
      <p:sp>
        <p:nvSpPr>
          <p:cNvPr id="21" name="TextBox 20"/>
          <p:cNvSpPr txBox="1"/>
          <p:nvPr/>
        </p:nvSpPr>
        <p:spPr>
          <a:xfrm>
            <a:off x="6429827" y="3120571"/>
            <a:ext cx="1727200" cy="338554"/>
          </a:xfrm>
          <a:prstGeom prst="rect">
            <a:avLst/>
          </a:prstGeom>
          <a:noFill/>
        </p:spPr>
        <p:txBody>
          <a:bodyPr wrap="square" rtlCol="1">
            <a:spAutoFit/>
          </a:bodyPr>
          <a:lstStyle/>
          <a:p>
            <a:r>
              <a:rPr lang="en-US" sz="1600" b="1" dirty="0"/>
              <a:t>Find Work</a:t>
            </a:r>
          </a:p>
        </p:txBody>
      </p:sp>
      <p:sp>
        <p:nvSpPr>
          <p:cNvPr id="25" name="TextBox 24"/>
          <p:cNvSpPr txBox="1"/>
          <p:nvPr/>
        </p:nvSpPr>
        <p:spPr>
          <a:xfrm>
            <a:off x="7990110" y="3113312"/>
            <a:ext cx="1727200" cy="338554"/>
          </a:xfrm>
          <a:prstGeom prst="rect">
            <a:avLst/>
          </a:prstGeom>
          <a:noFill/>
        </p:spPr>
        <p:txBody>
          <a:bodyPr wrap="square" rtlCol="1">
            <a:spAutoFit/>
          </a:bodyPr>
          <a:lstStyle/>
          <a:p>
            <a:r>
              <a:rPr lang="en-US" sz="1600" b="1" dirty="0"/>
              <a:t>Interpolate</a:t>
            </a:r>
            <a:endParaRPr lang="he-IL" sz="1600" b="1" dirty="0"/>
          </a:p>
        </p:txBody>
      </p:sp>
      <p:sp>
        <p:nvSpPr>
          <p:cNvPr id="26" name="TextBox 25"/>
          <p:cNvSpPr txBox="1"/>
          <p:nvPr/>
        </p:nvSpPr>
        <p:spPr>
          <a:xfrm>
            <a:off x="9710057" y="3048000"/>
            <a:ext cx="1219200" cy="584775"/>
          </a:xfrm>
          <a:prstGeom prst="rect">
            <a:avLst/>
          </a:prstGeom>
          <a:noFill/>
        </p:spPr>
        <p:txBody>
          <a:bodyPr wrap="square" rtlCol="1">
            <a:spAutoFit/>
          </a:bodyPr>
          <a:lstStyle/>
          <a:p>
            <a:r>
              <a:rPr lang="en-US" sz="1600" b="1" dirty="0"/>
              <a:t>Show Graphs</a:t>
            </a:r>
            <a:endParaRPr lang="he-IL" sz="1600" b="1" dirty="0"/>
          </a:p>
        </p:txBody>
      </p:sp>
      <p:sp>
        <p:nvSpPr>
          <p:cNvPr id="20" name="מציין מיקום של מספר שקופית 19"/>
          <p:cNvSpPr>
            <a:spLocks noGrp="1"/>
          </p:cNvSpPr>
          <p:nvPr>
            <p:ph type="sldNum" sz="quarter" idx="12"/>
          </p:nvPr>
        </p:nvSpPr>
        <p:spPr/>
        <p:txBody>
          <a:bodyPr/>
          <a:lstStyle/>
          <a:p>
            <a:fld id="{B680FC55-1330-49F3-9BFC-D1077224B26A}" type="slidenum">
              <a:rPr lang="he-IL" smtClean="0"/>
              <a:pPr/>
              <a:t>12</a:t>
            </a:fld>
            <a:endParaRPr lang="he-I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F0D2F-6EC0-4254-ACC8-9E4AF3AF9504}"/>
              </a:ext>
            </a:extLst>
          </p:cNvPr>
          <p:cNvSpPr txBox="1"/>
          <p:nvPr/>
        </p:nvSpPr>
        <p:spPr>
          <a:xfrm>
            <a:off x="1016776" y="742828"/>
            <a:ext cx="10515585" cy="1200329"/>
          </a:xfrm>
          <a:prstGeom prst="rect">
            <a:avLst/>
          </a:prstGeom>
          <a:noFill/>
        </p:spPr>
        <p:txBody>
          <a:bodyPr wrap="square" rtlCol="1">
            <a:spAutoFit/>
          </a:bodyPr>
          <a:lstStyle/>
          <a:p>
            <a:r>
              <a:rPr lang="en-US" sz="2400" b="1" dirty="0">
                <a:solidFill>
                  <a:schemeClr val="accent3"/>
                </a:solidFill>
              </a:rPr>
              <a:t>Stage 4:</a:t>
            </a:r>
            <a:endParaRPr lang="en-US" sz="2400" dirty="0"/>
          </a:p>
          <a:p>
            <a:r>
              <a:rPr lang="en-US" sz="2400" dirty="0"/>
              <a:t>Calculate the area of the below graph of Absolute Pressure by Volume in order to calculate the Thermal Work of a cycle</a:t>
            </a:r>
            <a:endParaRPr lang="he-IL" sz="2400" dirty="0"/>
          </a:p>
        </p:txBody>
      </p:sp>
      <p:pic>
        <p:nvPicPr>
          <p:cNvPr id="3" name="תמונה 1">
            <a:extLst>
              <a:ext uri="{FF2B5EF4-FFF2-40B4-BE49-F238E27FC236}">
                <a16:creationId xmlns:a16="http://schemas.microsoft.com/office/drawing/2014/main" id="{801C2478-1E4F-44D6-995D-F3A5DE03D13B}"/>
              </a:ext>
            </a:extLst>
          </p:cNvPr>
          <p:cNvPicPr/>
          <p:nvPr/>
        </p:nvPicPr>
        <p:blipFill rotWithShape="1">
          <a:blip r:embed="rId3"/>
          <a:srcRect l="23838" t="30193" r="31736" b="26445"/>
          <a:stretch/>
        </p:blipFill>
        <p:spPr bwMode="auto">
          <a:xfrm>
            <a:off x="2930804" y="2120126"/>
            <a:ext cx="5918199" cy="3339932"/>
          </a:xfrm>
          <a:prstGeom prst="rect">
            <a:avLst/>
          </a:prstGeom>
          <a:ln>
            <a:noFill/>
          </a:ln>
          <a:extLst>
            <a:ext uri="{53640926-AAD7-44D8-BBD7-CCE9431645EC}">
              <a14:shadowObscured xmlns:a14="http://schemas.microsoft.com/office/drawing/2010/main"/>
            </a:ext>
          </a:extLst>
        </p:spPr>
      </p:pic>
      <p:sp>
        <p:nvSpPr>
          <p:cNvPr id="4" name="מציין מיקום של מספר שקופית 3"/>
          <p:cNvSpPr>
            <a:spLocks noGrp="1"/>
          </p:cNvSpPr>
          <p:nvPr>
            <p:ph type="sldNum" sz="quarter" idx="12"/>
          </p:nvPr>
        </p:nvSpPr>
        <p:spPr/>
        <p:txBody>
          <a:bodyPr/>
          <a:lstStyle/>
          <a:p>
            <a:fld id="{B680FC55-1330-49F3-9BFC-D1077224B26A}" type="slidenum">
              <a:rPr lang="he-IL" smtClean="0"/>
              <a:pPr/>
              <a:t>13</a:t>
            </a:fld>
            <a:endParaRPr lang="he-IL"/>
          </a:p>
        </p:txBody>
      </p:sp>
    </p:spTree>
    <p:extLst>
      <p:ext uri="{BB962C8B-B14F-4D97-AF65-F5344CB8AC3E}">
        <p14:creationId xmlns:p14="http://schemas.microsoft.com/office/powerpoint/2010/main" val="3471393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0772D2-E5F2-4D6F-BEB0-52ACE8063389}"/>
              </a:ext>
            </a:extLst>
          </p:cNvPr>
          <p:cNvSpPr txBox="1"/>
          <p:nvPr/>
        </p:nvSpPr>
        <p:spPr>
          <a:xfrm>
            <a:off x="1011577" y="1004742"/>
            <a:ext cx="6644820" cy="2308324"/>
          </a:xfrm>
          <a:prstGeom prst="rect">
            <a:avLst/>
          </a:prstGeom>
          <a:noFill/>
        </p:spPr>
        <p:txBody>
          <a:bodyPr wrap="square" rtlCol="1">
            <a:spAutoFit/>
          </a:bodyPr>
          <a:lstStyle/>
          <a:p>
            <a:r>
              <a:rPr lang="en-US" sz="2400" b="1" dirty="0">
                <a:solidFill>
                  <a:schemeClr val="accent3"/>
                </a:solidFill>
              </a:rPr>
              <a:t>Stage 4 (cont.):</a:t>
            </a:r>
          </a:p>
          <a:p>
            <a:endParaRPr lang="en-US" sz="2400" dirty="0"/>
          </a:p>
          <a:p>
            <a:r>
              <a:rPr lang="en-US" sz="2400" dirty="0"/>
              <a:t>To accurately calculate the area inside the graph we chose to interpolate the points to get a function that goes through them and then find the area inside.</a:t>
            </a:r>
            <a:endParaRPr lang="he-IL" sz="2400" dirty="0"/>
          </a:p>
        </p:txBody>
      </p:sp>
      <p:sp>
        <p:nvSpPr>
          <p:cNvPr id="3" name="מציין מיקום של מספר שקופית 2"/>
          <p:cNvSpPr>
            <a:spLocks noGrp="1"/>
          </p:cNvSpPr>
          <p:nvPr>
            <p:ph type="sldNum" sz="quarter" idx="12"/>
          </p:nvPr>
        </p:nvSpPr>
        <p:spPr/>
        <p:txBody>
          <a:bodyPr/>
          <a:lstStyle/>
          <a:p>
            <a:fld id="{B680FC55-1330-49F3-9BFC-D1077224B26A}" type="slidenum">
              <a:rPr lang="he-IL" smtClean="0"/>
              <a:pPr/>
              <a:t>14</a:t>
            </a:fld>
            <a:endParaRPr lang="he-IL"/>
          </a:p>
        </p:txBody>
      </p:sp>
    </p:spTree>
    <p:extLst>
      <p:ext uri="{BB962C8B-B14F-4D97-AF65-F5344CB8AC3E}">
        <p14:creationId xmlns:p14="http://schemas.microsoft.com/office/powerpoint/2010/main" val="3928488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Riemann sum convergence.png">
            <a:extLst>
              <a:ext uri="{FF2B5EF4-FFF2-40B4-BE49-F238E27FC236}">
                <a16:creationId xmlns:a16="http://schemas.microsoft.com/office/drawing/2014/main" id="{7D99AB7A-C59E-4BD8-BB5D-BBC5D0DE3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260" y="2154299"/>
            <a:ext cx="3031671" cy="30316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0772D2-E5F2-4D6F-BEB0-52ACE8063389}"/>
              </a:ext>
            </a:extLst>
          </p:cNvPr>
          <p:cNvSpPr txBox="1"/>
          <p:nvPr/>
        </p:nvSpPr>
        <p:spPr>
          <a:xfrm>
            <a:off x="1011577" y="1004742"/>
            <a:ext cx="6644820" cy="1938992"/>
          </a:xfrm>
          <a:prstGeom prst="rect">
            <a:avLst/>
          </a:prstGeom>
          <a:noFill/>
        </p:spPr>
        <p:txBody>
          <a:bodyPr wrap="square" rtlCol="1">
            <a:spAutoFit/>
          </a:bodyPr>
          <a:lstStyle/>
          <a:p>
            <a:r>
              <a:rPr lang="en-US" sz="2400" b="1" dirty="0">
                <a:solidFill>
                  <a:schemeClr val="accent3"/>
                </a:solidFill>
              </a:rPr>
              <a:t>Stage 4 (cont.):</a:t>
            </a:r>
          </a:p>
          <a:p>
            <a:endParaRPr lang="en-US" sz="2400" dirty="0"/>
          </a:p>
          <a:p>
            <a:r>
              <a:rPr lang="en-US" sz="2400" dirty="0"/>
              <a:t>After finding a representing function, we will find the integral of our function that will be the area inside the circle. </a:t>
            </a:r>
            <a:endParaRPr lang="he-IL" sz="2400" dirty="0"/>
          </a:p>
        </p:txBody>
      </p:sp>
      <p:sp>
        <p:nvSpPr>
          <p:cNvPr id="1026" name="AutoShape 2" descr="\int_{a}^{b}f(x)\,dx."/>
          <p:cNvSpPr>
            <a:spLocks noChangeAspect="1" noChangeArrowheads="1"/>
          </p:cNvSpPr>
          <p:nvPr/>
        </p:nvSpPr>
        <p:spPr bwMode="auto">
          <a:xfrm>
            <a:off x="11971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he-IL" dirty="0"/>
          </a:p>
        </p:txBody>
      </p:sp>
      <p:sp>
        <p:nvSpPr>
          <p:cNvPr id="1028" name="AutoShape 4" descr="\int_{a}^{b}f(x)\,dx."/>
          <p:cNvSpPr>
            <a:spLocks noChangeAspect="1" noChangeArrowheads="1"/>
          </p:cNvSpPr>
          <p:nvPr/>
        </p:nvSpPr>
        <p:spPr bwMode="auto">
          <a:xfrm>
            <a:off x="11971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he-IL" dirty="0"/>
          </a:p>
        </p:txBody>
      </p:sp>
      <p:sp>
        <p:nvSpPr>
          <p:cNvPr id="1032" name="AutoShape 8" descr="\oint _{L}f(z)\,dz"/>
          <p:cNvSpPr>
            <a:spLocks noChangeAspect="1" noChangeArrowheads="1"/>
          </p:cNvSpPr>
          <p:nvPr/>
        </p:nvSpPr>
        <p:spPr bwMode="auto">
          <a:xfrm>
            <a:off x="11971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he-IL"/>
          </a:p>
        </p:txBody>
      </p:sp>
      <p:pic>
        <p:nvPicPr>
          <p:cNvPr id="1033" name="Picture 9"/>
          <p:cNvPicPr>
            <a:picLocks noChangeAspect="1" noChangeArrowheads="1"/>
          </p:cNvPicPr>
          <p:nvPr/>
        </p:nvPicPr>
        <p:blipFill>
          <a:blip r:embed="rId4"/>
          <a:srcRect l="-141" t="9250" r="65985" b="59500"/>
          <a:stretch>
            <a:fillRect/>
          </a:stretch>
        </p:blipFill>
        <p:spPr bwMode="auto">
          <a:xfrm>
            <a:off x="2246821" y="3567658"/>
            <a:ext cx="3291840" cy="1693333"/>
          </a:xfrm>
          <a:prstGeom prst="rect">
            <a:avLst/>
          </a:prstGeom>
          <a:noFill/>
          <a:ln w="9525">
            <a:noFill/>
            <a:miter lim="800000"/>
            <a:headEnd/>
            <a:tailEnd/>
          </a:ln>
          <a:effectLst/>
        </p:spPr>
      </p:pic>
      <p:sp>
        <p:nvSpPr>
          <p:cNvPr id="8" name="מציין מיקום של מספר שקופית 7"/>
          <p:cNvSpPr>
            <a:spLocks noGrp="1"/>
          </p:cNvSpPr>
          <p:nvPr>
            <p:ph type="sldNum" sz="quarter" idx="12"/>
          </p:nvPr>
        </p:nvSpPr>
        <p:spPr/>
        <p:txBody>
          <a:bodyPr/>
          <a:lstStyle/>
          <a:p>
            <a:fld id="{B680FC55-1330-49F3-9BFC-D1077224B26A}" type="slidenum">
              <a:rPr lang="he-IL" smtClean="0"/>
              <a:pPr/>
              <a:t>15</a:t>
            </a:fld>
            <a:endParaRPr lang="he-I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80A004-DF15-4564-845D-47DC0141709E}"/>
              </a:ext>
            </a:extLst>
          </p:cNvPr>
          <p:cNvSpPr txBox="1"/>
          <p:nvPr/>
        </p:nvSpPr>
        <p:spPr>
          <a:xfrm>
            <a:off x="1027638" y="730135"/>
            <a:ext cx="10559312" cy="1569660"/>
          </a:xfrm>
          <a:prstGeom prst="rect">
            <a:avLst/>
          </a:prstGeom>
          <a:noFill/>
        </p:spPr>
        <p:txBody>
          <a:bodyPr wrap="square" rtlCol="1">
            <a:spAutoFit/>
          </a:bodyPr>
          <a:lstStyle/>
          <a:p>
            <a:r>
              <a:rPr lang="en-US" sz="2400" b="1" dirty="0">
                <a:solidFill>
                  <a:schemeClr val="accent3"/>
                </a:solidFill>
              </a:rPr>
              <a:t>Stage 4 (cont.):</a:t>
            </a:r>
            <a:endParaRPr lang="en-US" sz="2400" dirty="0"/>
          </a:p>
          <a:p>
            <a:r>
              <a:rPr lang="en-US" sz="2400" dirty="0"/>
              <a:t>After calculating the Area we get the Cycle Work and  divide it by Cycle Time to get Thermal Power of every cycle, Now we calculate an average of Cycle Power for the same RPMs.</a:t>
            </a:r>
          </a:p>
        </p:txBody>
      </p:sp>
      <p:graphicFrame>
        <p:nvGraphicFramePr>
          <p:cNvPr id="5" name="Chart 4">
            <a:extLst>
              <a:ext uri="{FF2B5EF4-FFF2-40B4-BE49-F238E27FC236}">
                <a16:creationId xmlns:a16="http://schemas.microsoft.com/office/drawing/2014/main" id="{F7BA7A5B-922B-4830-9FFA-24FDBA84CACE}"/>
              </a:ext>
            </a:extLst>
          </p:cNvPr>
          <p:cNvGraphicFramePr/>
          <p:nvPr>
            <p:extLst>
              <p:ext uri="{D42A27DB-BD31-4B8C-83A1-F6EECF244321}">
                <p14:modId xmlns:p14="http://schemas.microsoft.com/office/powerpoint/2010/main" val="3023655157"/>
              </p:ext>
            </p:extLst>
          </p:nvPr>
        </p:nvGraphicFramePr>
        <p:xfrm>
          <a:off x="2934268" y="2546297"/>
          <a:ext cx="6237027" cy="3076580"/>
        </p:xfrm>
        <a:graphic>
          <a:graphicData uri="http://schemas.openxmlformats.org/drawingml/2006/chart">
            <c:chart xmlns:c="http://schemas.openxmlformats.org/drawingml/2006/chart" xmlns:r="http://schemas.openxmlformats.org/officeDocument/2006/relationships" r:id="rId3"/>
          </a:graphicData>
        </a:graphic>
      </p:graphicFrame>
      <p:sp>
        <p:nvSpPr>
          <p:cNvPr id="6" name="מציין מיקום של מספר שקופית 5"/>
          <p:cNvSpPr>
            <a:spLocks noGrp="1"/>
          </p:cNvSpPr>
          <p:nvPr>
            <p:ph type="sldNum" sz="quarter" idx="12"/>
          </p:nvPr>
        </p:nvSpPr>
        <p:spPr/>
        <p:txBody>
          <a:bodyPr/>
          <a:lstStyle/>
          <a:p>
            <a:fld id="{B680FC55-1330-49F3-9BFC-D1077224B26A}" type="slidenum">
              <a:rPr lang="he-IL" smtClean="0"/>
              <a:pPr/>
              <a:t>16</a:t>
            </a:fld>
            <a:endParaRPr lang="he-IL"/>
          </a:p>
        </p:txBody>
      </p:sp>
    </p:spTree>
    <p:extLst>
      <p:ext uri="{BB962C8B-B14F-4D97-AF65-F5344CB8AC3E}">
        <p14:creationId xmlns:p14="http://schemas.microsoft.com/office/powerpoint/2010/main" val="3588299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EEC193-AF9F-4582-AB3D-C1CEAAABC65E}"/>
              </a:ext>
            </a:extLst>
          </p:cNvPr>
          <p:cNvSpPr txBox="1"/>
          <p:nvPr/>
        </p:nvSpPr>
        <p:spPr>
          <a:xfrm>
            <a:off x="1011578" y="677196"/>
            <a:ext cx="10548080" cy="1569660"/>
          </a:xfrm>
          <a:prstGeom prst="rect">
            <a:avLst/>
          </a:prstGeom>
          <a:noFill/>
        </p:spPr>
        <p:txBody>
          <a:bodyPr wrap="square" rtlCol="1">
            <a:spAutoFit/>
          </a:bodyPr>
          <a:lstStyle/>
          <a:p>
            <a:r>
              <a:rPr lang="en-US" sz="2400" b="1" dirty="0">
                <a:solidFill>
                  <a:schemeClr val="accent3"/>
                </a:solidFill>
              </a:rPr>
              <a:t>Stage 4 (cont.):</a:t>
            </a:r>
            <a:endParaRPr lang="en-US" sz="2400" dirty="0"/>
          </a:p>
          <a:p>
            <a:r>
              <a:rPr lang="en-US" sz="2400" dirty="0"/>
              <a:t>The interpolation method we chose to use is Cubic Natural Splines, this method calculates a set of polynomials between every 2 points that when together produces our function </a:t>
            </a:r>
            <a:endParaRPr lang="he-IL" sz="2400" dirty="0"/>
          </a:p>
        </p:txBody>
      </p:sp>
      <p:pic>
        <p:nvPicPr>
          <p:cNvPr id="5" name="Picture 4">
            <a:extLst>
              <a:ext uri="{FF2B5EF4-FFF2-40B4-BE49-F238E27FC236}">
                <a16:creationId xmlns:a16="http://schemas.microsoft.com/office/drawing/2014/main" id="{CAE90770-F78A-43C9-8C89-9FDE242E70F0}"/>
              </a:ext>
            </a:extLst>
          </p:cNvPr>
          <p:cNvPicPr>
            <a:picLocks noChangeAspect="1"/>
          </p:cNvPicPr>
          <p:nvPr/>
        </p:nvPicPr>
        <p:blipFill>
          <a:blip r:embed="rId3"/>
          <a:stretch>
            <a:fillRect/>
          </a:stretch>
        </p:blipFill>
        <p:spPr>
          <a:xfrm>
            <a:off x="8229600" y="2685830"/>
            <a:ext cx="3030396" cy="2876782"/>
          </a:xfrm>
          <a:prstGeom prst="rect">
            <a:avLst/>
          </a:prstGeom>
        </p:spPr>
      </p:pic>
      <p:sp>
        <p:nvSpPr>
          <p:cNvPr id="6" name="TextBox 5">
            <a:extLst>
              <a:ext uri="{FF2B5EF4-FFF2-40B4-BE49-F238E27FC236}">
                <a16:creationId xmlns:a16="http://schemas.microsoft.com/office/drawing/2014/main" id="{CC0AFCA6-56EE-4869-8854-0F3FE3F1BA8D}"/>
              </a:ext>
            </a:extLst>
          </p:cNvPr>
          <p:cNvSpPr txBox="1"/>
          <p:nvPr/>
        </p:nvSpPr>
        <p:spPr>
          <a:xfrm>
            <a:off x="976447" y="2527336"/>
            <a:ext cx="6205546" cy="369332"/>
          </a:xfrm>
          <a:prstGeom prst="rect">
            <a:avLst/>
          </a:prstGeom>
          <a:noFill/>
        </p:spPr>
        <p:txBody>
          <a:bodyPr wrap="none" rtlCol="1">
            <a:spAutoFit/>
          </a:bodyPr>
          <a:lstStyle/>
          <a:p>
            <a:pPr algn="ctr"/>
            <a:r>
              <a:rPr lang="en-US" dirty="0"/>
              <a:t>For example for points- (5, 5) (6, 8) (7, 13) (8, 2) We get</a:t>
            </a:r>
            <a:endParaRPr lang="he-IL" dirty="0"/>
          </a:p>
        </p:txBody>
      </p:sp>
      <p:grpSp>
        <p:nvGrpSpPr>
          <p:cNvPr id="9" name="קבוצה 8"/>
          <p:cNvGrpSpPr/>
          <p:nvPr/>
        </p:nvGrpSpPr>
        <p:grpSpPr>
          <a:xfrm>
            <a:off x="704978" y="3411940"/>
            <a:ext cx="7107979" cy="941696"/>
            <a:chOff x="704978" y="3411940"/>
            <a:chExt cx="7107979" cy="941696"/>
          </a:xfrm>
        </p:grpSpPr>
        <p:pic>
          <p:nvPicPr>
            <p:cNvPr id="7" name="Picture 6">
              <a:extLst>
                <a:ext uri="{FF2B5EF4-FFF2-40B4-BE49-F238E27FC236}">
                  <a16:creationId xmlns:a16="http://schemas.microsoft.com/office/drawing/2014/main" id="{91DAEAD1-29DF-49C4-BF11-83B935A497C1}"/>
                </a:ext>
              </a:extLst>
            </p:cNvPr>
            <p:cNvPicPr>
              <a:picLocks noChangeAspect="1"/>
            </p:cNvPicPr>
            <p:nvPr/>
          </p:nvPicPr>
          <p:blipFill rotWithShape="1">
            <a:blip r:embed="rId4"/>
            <a:srcRect l="9242" r="463"/>
            <a:stretch/>
          </p:blipFill>
          <p:spPr>
            <a:xfrm>
              <a:off x="1274501" y="3414807"/>
              <a:ext cx="6538456" cy="935413"/>
            </a:xfrm>
            <a:prstGeom prst="rect">
              <a:avLst/>
            </a:prstGeom>
          </p:spPr>
        </p:pic>
        <p:pic>
          <p:nvPicPr>
            <p:cNvPr id="8" name="Picture 7">
              <a:extLst>
                <a:ext uri="{FF2B5EF4-FFF2-40B4-BE49-F238E27FC236}">
                  <a16:creationId xmlns:a16="http://schemas.microsoft.com/office/drawing/2014/main" id="{B8FC576A-184E-4448-A80A-BFE2BB30E2B8}"/>
                </a:ext>
              </a:extLst>
            </p:cNvPr>
            <p:cNvPicPr>
              <a:picLocks noChangeAspect="1"/>
            </p:cNvPicPr>
            <p:nvPr/>
          </p:nvPicPr>
          <p:blipFill rotWithShape="1">
            <a:blip r:embed="rId4"/>
            <a:srcRect r="90990"/>
            <a:stretch/>
          </p:blipFill>
          <p:spPr>
            <a:xfrm>
              <a:off x="704978" y="3411940"/>
              <a:ext cx="564696" cy="941696"/>
            </a:xfrm>
            <a:prstGeom prst="rect">
              <a:avLst/>
            </a:prstGeom>
          </p:spPr>
        </p:pic>
      </p:grpSp>
      <p:sp>
        <p:nvSpPr>
          <p:cNvPr id="10" name="מציין מיקום של מספר שקופית 9"/>
          <p:cNvSpPr>
            <a:spLocks noGrp="1"/>
          </p:cNvSpPr>
          <p:nvPr>
            <p:ph type="sldNum" sz="quarter" idx="12"/>
          </p:nvPr>
        </p:nvSpPr>
        <p:spPr/>
        <p:txBody>
          <a:bodyPr/>
          <a:lstStyle/>
          <a:p>
            <a:fld id="{B680FC55-1330-49F3-9BFC-D1077224B26A}" type="slidenum">
              <a:rPr lang="he-IL" smtClean="0"/>
              <a:pPr/>
              <a:t>17</a:t>
            </a:fld>
            <a:endParaRPr lang="he-IL"/>
          </a:p>
        </p:txBody>
      </p:sp>
    </p:spTree>
    <p:extLst>
      <p:ext uri="{BB962C8B-B14F-4D97-AF65-F5344CB8AC3E}">
        <p14:creationId xmlns:p14="http://schemas.microsoft.com/office/powerpoint/2010/main" val="2050905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9826AC-3DD8-437A-913A-A3B7204DAF66}"/>
              </a:ext>
            </a:extLst>
          </p:cNvPr>
          <p:cNvSpPr/>
          <p:nvPr/>
        </p:nvSpPr>
        <p:spPr>
          <a:xfrm>
            <a:off x="1430513" y="511106"/>
            <a:ext cx="7175362" cy="830997"/>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Interpolation Algorithm</a:t>
            </a:r>
          </a:p>
        </p:txBody>
      </p:sp>
      <p:pic>
        <p:nvPicPr>
          <p:cNvPr id="9" name="Picture 8">
            <a:extLst>
              <a:ext uri="{FF2B5EF4-FFF2-40B4-BE49-F238E27FC236}">
                <a16:creationId xmlns:a16="http://schemas.microsoft.com/office/drawing/2014/main" id="{42A15D50-82EA-49F2-8ED0-FA7217708A10}"/>
              </a:ext>
            </a:extLst>
          </p:cNvPr>
          <p:cNvPicPr>
            <a:picLocks noChangeAspect="1"/>
          </p:cNvPicPr>
          <p:nvPr/>
        </p:nvPicPr>
        <p:blipFill>
          <a:blip r:embed="rId3"/>
          <a:stretch>
            <a:fillRect/>
          </a:stretch>
        </p:blipFill>
        <p:spPr>
          <a:xfrm>
            <a:off x="1310184" y="3533748"/>
            <a:ext cx="9047329" cy="2228304"/>
          </a:xfrm>
          <a:prstGeom prst="rect">
            <a:avLst/>
          </a:prstGeom>
        </p:spPr>
      </p:pic>
      <p:sp>
        <p:nvSpPr>
          <p:cNvPr id="10" name="Rectangle 9">
            <a:extLst>
              <a:ext uri="{FF2B5EF4-FFF2-40B4-BE49-F238E27FC236}">
                <a16:creationId xmlns:a16="http://schemas.microsoft.com/office/drawing/2014/main" id="{572C6774-A2F6-4207-A489-E2EF9354A9EA}"/>
              </a:ext>
            </a:extLst>
          </p:cNvPr>
          <p:cNvSpPr/>
          <p:nvPr/>
        </p:nvSpPr>
        <p:spPr>
          <a:xfrm>
            <a:off x="914398" y="1492230"/>
            <a:ext cx="11000095" cy="2144177"/>
          </a:xfrm>
          <a:prstGeom prst="rect">
            <a:avLst/>
          </a:prstGeom>
        </p:spPr>
        <p:txBody>
          <a:bodyPr wrap="square">
            <a:spAutoFit/>
          </a:bodyPr>
          <a:lstStyle/>
          <a:p>
            <a:r>
              <a:rPr lang="en-US" sz="2000" dirty="0">
                <a:latin typeface="+mj-lt"/>
                <a:ea typeface="Calibri" panose="020F0502020204030204" pitchFamily="34" charset="0"/>
              </a:rPr>
              <a:t>S</a:t>
            </a:r>
            <a:r>
              <a:rPr lang="en-US" sz="2000" baseline="-25000" dirty="0">
                <a:latin typeface="+mj-lt"/>
                <a:ea typeface="Calibri" panose="020F0502020204030204" pitchFamily="34" charset="0"/>
              </a:rPr>
              <a:t>j</a:t>
            </a:r>
            <a:r>
              <a:rPr lang="en-US" sz="2000" dirty="0">
                <a:latin typeface="+mj-lt"/>
                <a:ea typeface="Calibri" panose="020F0502020204030204" pitchFamily="34" charset="0"/>
              </a:rPr>
              <a:t>(x) </a:t>
            </a:r>
            <a:r>
              <a:rPr lang="en-US" sz="2000" dirty="0">
                <a:latin typeface="+mj-lt"/>
                <a:ea typeface="MTSYN"/>
              </a:rPr>
              <a:t>= </a:t>
            </a:r>
            <a:r>
              <a:rPr lang="en-US" sz="2000" dirty="0">
                <a:latin typeface="+mj-lt"/>
                <a:ea typeface="Calibri" panose="020F0502020204030204" pitchFamily="34" charset="0"/>
              </a:rPr>
              <a:t>a</a:t>
            </a:r>
            <a:r>
              <a:rPr lang="en-US" sz="2000" baseline="-25000" dirty="0">
                <a:latin typeface="+mj-lt"/>
                <a:ea typeface="Calibri" panose="020F0502020204030204" pitchFamily="34" charset="0"/>
              </a:rPr>
              <a:t>j</a:t>
            </a:r>
            <a:r>
              <a:rPr lang="en-US" sz="2000" dirty="0">
                <a:latin typeface="+mj-lt"/>
                <a:ea typeface="MTSYN"/>
              </a:rPr>
              <a:t>+ </a:t>
            </a:r>
            <a:r>
              <a:rPr lang="en-US" sz="2000" dirty="0">
                <a:latin typeface="+mj-lt"/>
                <a:ea typeface="Calibri" panose="020F0502020204030204" pitchFamily="34" charset="0"/>
              </a:rPr>
              <a:t>b</a:t>
            </a:r>
            <a:r>
              <a:rPr lang="en-US" sz="2000" baseline="-25000" dirty="0">
                <a:latin typeface="+mj-lt"/>
                <a:ea typeface="Calibri" panose="020F0502020204030204" pitchFamily="34" charset="0"/>
              </a:rPr>
              <a:t>j</a:t>
            </a:r>
            <a:r>
              <a:rPr lang="en-US" sz="2000" dirty="0">
                <a:latin typeface="+mj-lt"/>
                <a:ea typeface="Calibri" panose="020F0502020204030204" pitchFamily="34" charset="0"/>
              </a:rPr>
              <a:t>(x </a:t>
            </a:r>
            <a:r>
              <a:rPr lang="en-US" sz="2000" dirty="0">
                <a:latin typeface="+mj-lt"/>
                <a:ea typeface="MTSYN"/>
              </a:rPr>
              <a:t>− </a:t>
            </a:r>
            <a:r>
              <a:rPr lang="en-US" sz="2000" dirty="0">
                <a:latin typeface="+mj-lt"/>
                <a:ea typeface="Calibri" panose="020F0502020204030204" pitchFamily="34" charset="0"/>
              </a:rPr>
              <a:t>x</a:t>
            </a:r>
            <a:r>
              <a:rPr lang="en-US" sz="2000" baseline="-25000" dirty="0">
                <a:ea typeface="Calibri" panose="020F0502020204030204" pitchFamily="34" charset="0"/>
              </a:rPr>
              <a:t>j</a:t>
            </a:r>
            <a:r>
              <a:rPr lang="en-US" sz="2000" dirty="0">
                <a:latin typeface="+mj-lt"/>
                <a:ea typeface="Calibri" panose="020F0502020204030204" pitchFamily="34" charset="0"/>
              </a:rPr>
              <a:t>) </a:t>
            </a:r>
            <a:r>
              <a:rPr lang="en-US" sz="2000" dirty="0">
                <a:latin typeface="+mj-lt"/>
                <a:ea typeface="MTSYN"/>
              </a:rPr>
              <a:t>+ </a:t>
            </a:r>
            <a:r>
              <a:rPr lang="en-US" sz="2000" dirty="0">
                <a:latin typeface="+mj-lt"/>
                <a:ea typeface="Calibri" panose="020F0502020204030204" pitchFamily="34" charset="0"/>
              </a:rPr>
              <a:t>c</a:t>
            </a:r>
            <a:r>
              <a:rPr lang="en-US" sz="2000" baseline="-25000" dirty="0">
                <a:latin typeface="+mj-lt"/>
                <a:ea typeface="Calibri" panose="020F0502020204030204" pitchFamily="34" charset="0"/>
              </a:rPr>
              <a:t>j</a:t>
            </a:r>
            <a:r>
              <a:rPr lang="en-US" sz="2000" dirty="0">
                <a:latin typeface="+mj-lt"/>
                <a:ea typeface="Calibri" panose="020F0502020204030204" pitchFamily="34" charset="0"/>
              </a:rPr>
              <a:t>(x </a:t>
            </a:r>
            <a:r>
              <a:rPr lang="en-US" sz="2000" dirty="0">
                <a:latin typeface="+mj-lt"/>
                <a:ea typeface="MTSYN"/>
              </a:rPr>
              <a:t>− </a:t>
            </a:r>
            <a:r>
              <a:rPr lang="en-US" sz="2000" dirty="0">
                <a:latin typeface="+mj-lt"/>
                <a:ea typeface="Calibri" panose="020F0502020204030204" pitchFamily="34" charset="0"/>
              </a:rPr>
              <a:t>x</a:t>
            </a:r>
            <a:r>
              <a:rPr lang="en-US" sz="2000" baseline="-25000" dirty="0">
                <a:ea typeface="Calibri" panose="020F0502020204030204" pitchFamily="34" charset="0"/>
              </a:rPr>
              <a:t>j</a:t>
            </a:r>
            <a:r>
              <a:rPr lang="en-US" sz="2000" dirty="0">
                <a:latin typeface="+mj-lt"/>
                <a:ea typeface="Calibri" panose="020F0502020204030204" pitchFamily="34" charset="0"/>
              </a:rPr>
              <a:t>)</a:t>
            </a:r>
            <a:r>
              <a:rPr lang="en-US" sz="2000" baseline="30000" dirty="0">
                <a:latin typeface="+mj-lt"/>
                <a:ea typeface="Calibri" panose="020F0502020204030204" pitchFamily="34" charset="0"/>
              </a:rPr>
              <a:t>2</a:t>
            </a:r>
            <a:r>
              <a:rPr lang="en-US" sz="2000" dirty="0">
                <a:latin typeface="+mj-lt"/>
                <a:ea typeface="Calibri" panose="020F0502020204030204" pitchFamily="34" charset="0"/>
              </a:rPr>
              <a:t> </a:t>
            </a:r>
            <a:r>
              <a:rPr lang="en-US" sz="2000" dirty="0">
                <a:latin typeface="+mj-lt"/>
                <a:ea typeface="MTSYN"/>
              </a:rPr>
              <a:t>+ </a:t>
            </a:r>
            <a:r>
              <a:rPr lang="en-US" sz="2000" dirty="0">
                <a:latin typeface="+mj-lt"/>
                <a:ea typeface="Calibri" panose="020F0502020204030204" pitchFamily="34" charset="0"/>
              </a:rPr>
              <a:t>d</a:t>
            </a:r>
            <a:r>
              <a:rPr lang="en-US" sz="2000" baseline="-25000" dirty="0">
                <a:latin typeface="+mj-lt"/>
                <a:ea typeface="Calibri" panose="020F0502020204030204" pitchFamily="34" charset="0"/>
              </a:rPr>
              <a:t>j</a:t>
            </a:r>
            <a:r>
              <a:rPr lang="en-US" sz="2000" dirty="0">
                <a:latin typeface="+mj-lt"/>
                <a:ea typeface="Calibri" panose="020F0502020204030204" pitchFamily="34" charset="0"/>
              </a:rPr>
              <a:t>(x </a:t>
            </a:r>
            <a:r>
              <a:rPr lang="en-US" sz="2000" dirty="0">
                <a:latin typeface="+mj-lt"/>
                <a:ea typeface="MTSYN"/>
              </a:rPr>
              <a:t>− </a:t>
            </a:r>
            <a:r>
              <a:rPr lang="en-US" sz="2000" dirty="0">
                <a:latin typeface="+mj-lt"/>
                <a:ea typeface="Calibri" panose="020F0502020204030204" pitchFamily="34" charset="0"/>
              </a:rPr>
              <a:t>x</a:t>
            </a:r>
            <a:r>
              <a:rPr lang="en-US" sz="2000" baseline="-25000" dirty="0">
                <a:latin typeface="+mj-lt"/>
                <a:ea typeface="Calibri" panose="020F0502020204030204" pitchFamily="34" charset="0"/>
              </a:rPr>
              <a:t>j</a:t>
            </a:r>
            <a:r>
              <a:rPr lang="en-US" sz="2000" dirty="0">
                <a:latin typeface="+mj-lt"/>
                <a:ea typeface="Calibri" panose="020F0502020204030204" pitchFamily="34" charset="0"/>
              </a:rPr>
              <a:t>)</a:t>
            </a:r>
          </a:p>
          <a:p>
            <a:endParaRPr lang="en-US" sz="2000" baseline="30000" dirty="0">
              <a:latin typeface="+mj-lt"/>
              <a:ea typeface="Calibri" panose="020F0502020204030204" pitchFamily="34" charset="0"/>
            </a:endParaRPr>
          </a:p>
          <a:p>
            <a:endParaRPr lang="en-US" sz="2000" dirty="0">
              <a:latin typeface="+mj-lt"/>
            </a:endParaRPr>
          </a:p>
          <a:p>
            <a:r>
              <a:rPr lang="en-US" sz="2000" dirty="0">
                <a:latin typeface="+mj-lt"/>
              </a:rPr>
              <a:t>a</a:t>
            </a:r>
            <a:r>
              <a:rPr lang="en-US" sz="2000" baseline="-25000" dirty="0">
                <a:latin typeface="+mj-lt"/>
              </a:rPr>
              <a:t>j+1 </a:t>
            </a:r>
            <a:r>
              <a:rPr lang="en-US" sz="2000" dirty="0">
                <a:latin typeface="+mj-lt"/>
              </a:rPr>
              <a:t>= S</a:t>
            </a:r>
            <a:r>
              <a:rPr lang="en-US" sz="2000" baseline="-25000" dirty="0">
                <a:latin typeface="+mj-lt"/>
              </a:rPr>
              <a:t>j+1</a:t>
            </a:r>
            <a:r>
              <a:rPr lang="en-US" sz="2000" dirty="0">
                <a:latin typeface="+mj-lt"/>
              </a:rPr>
              <a:t>(x</a:t>
            </a:r>
            <a:r>
              <a:rPr lang="en-US" sz="2000" baseline="-25000" dirty="0">
                <a:latin typeface="+mj-lt"/>
              </a:rPr>
              <a:t>j+1</a:t>
            </a:r>
            <a:r>
              <a:rPr lang="en-US" sz="2000" dirty="0">
                <a:latin typeface="+mj-lt"/>
              </a:rPr>
              <a:t>) </a:t>
            </a:r>
          </a:p>
          <a:p>
            <a:r>
              <a:rPr lang="en-US" sz="2000" dirty="0">
                <a:latin typeface="+mj-lt"/>
              </a:rPr>
              <a:t>b</a:t>
            </a:r>
            <a:r>
              <a:rPr lang="en-US" sz="2000" baseline="-25000" dirty="0">
                <a:latin typeface="+mj-lt"/>
              </a:rPr>
              <a:t>j−1 </a:t>
            </a:r>
            <a:r>
              <a:rPr lang="en-US" sz="2000" dirty="0">
                <a:latin typeface="+mj-lt"/>
              </a:rPr>
              <a:t>= 1/(h</a:t>
            </a:r>
            <a:r>
              <a:rPr lang="en-US" sz="2000" baseline="-25000" dirty="0">
                <a:latin typeface="+mj-lt"/>
              </a:rPr>
              <a:t>j</a:t>
            </a:r>
            <a:r>
              <a:rPr lang="en-US" sz="2000" dirty="0">
                <a:latin typeface="+mj-lt"/>
              </a:rPr>
              <a:t>−1) ∙ (a</a:t>
            </a:r>
            <a:r>
              <a:rPr lang="en-US" sz="2000" baseline="-25000" dirty="0">
                <a:latin typeface="+mj-lt"/>
              </a:rPr>
              <a:t>j </a:t>
            </a:r>
            <a:r>
              <a:rPr lang="en-US" sz="2000" dirty="0">
                <a:latin typeface="+mj-lt"/>
              </a:rPr>
              <a:t>− a</a:t>
            </a:r>
            <a:r>
              <a:rPr lang="en-US" sz="2000" baseline="-25000" dirty="0">
                <a:latin typeface="+mj-lt"/>
              </a:rPr>
              <a:t>j−1</a:t>
            </a:r>
            <a:r>
              <a:rPr lang="en-US" sz="2000" dirty="0">
                <a:latin typeface="+mj-lt"/>
              </a:rPr>
              <a:t>) − h</a:t>
            </a:r>
            <a:r>
              <a:rPr lang="en-US" sz="2000" baseline="-25000" dirty="0">
                <a:latin typeface="+mj-lt"/>
              </a:rPr>
              <a:t>j−1</a:t>
            </a:r>
            <a:r>
              <a:rPr lang="en-US" sz="2000" dirty="0">
                <a:latin typeface="+mj-lt"/>
              </a:rPr>
              <a:t>/3∙(2c</a:t>
            </a:r>
            <a:r>
              <a:rPr lang="en-US" sz="2000" baseline="-25000" dirty="0">
                <a:latin typeface="+mj-lt"/>
              </a:rPr>
              <a:t>j−1 </a:t>
            </a:r>
            <a:r>
              <a:rPr lang="en-US" sz="2000" dirty="0">
                <a:latin typeface="+mj-lt"/>
              </a:rPr>
              <a:t>+ c</a:t>
            </a:r>
            <a:r>
              <a:rPr lang="en-US" sz="2000" baseline="-25000" dirty="0">
                <a:latin typeface="+mj-lt"/>
              </a:rPr>
              <a:t>j</a:t>
            </a:r>
            <a:r>
              <a:rPr lang="en-US" sz="2000" dirty="0">
                <a:latin typeface="+mj-lt"/>
              </a:rPr>
              <a:t>)</a:t>
            </a:r>
          </a:p>
          <a:p>
            <a:r>
              <a:rPr lang="en-US" sz="2000" dirty="0">
                <a:latin typeface="+mj-lt"/>
              </a:rPr>
              <a:t>C</a:t>
            </a:r>
            <a:r>
              <a:rPr lang="en-US" sz="2000" baseline="-25000" dirty="0"/>
              <a:t>j</a:t>
            </a:r>
            <a:r>
              <a:rPr lang="en-US" sz="2000" dirty="0">
                <a:latin typeface="+mj-lt"/>
              </a:rPr>
              <a:t> </a:t>
            </a:r>
            <a:r>
              <a:rPr lang="en-US" dirty="0">
                <a:latin typeface="+mj-lt"/>
              </a:rPr>
              <a:t>remains the only unknown, once we calculate the system below, we can find our splines</a:t>
            </a:r>
            <a:endParaRPr lang="en-US" sz="2000" dirty="0">
              <a:latin typeface="+mj-lt"/>
            </a:endParaRPr>
          </a:p>
          <a:p>
            <a:endParaRPr lang="he-IL" sz="2000" dirty="0">
              <a:latin typeface="+mj-lt"/>
            </a:endParaRPr>
          </a:p>
        </p:txBody>
      </p:sp>
      <p:sp>
        <p:nvSpPr>
          <p:cNvPr id="5" name="מלבן 4"/>
          <p:cNvSpPr/>
          <p:nvPr/>
        </p:nvSpPr>
        <p:spPr>
          <a:xfrm>
            <a:off x="905297" y="1959421"/>
            <a:ext cx="9248633" cy="369332"/>
          </a:xfrm>
          <a:prstGeom prst="rect">
            <a:avLst/>
          </a:prstGeom>
        </p:spPr>
        <p:txBody>
          <a:bodyPr wrap="square">
            <a:spAutoFit/>
          </a:bodyPr>
          <a:lstStyle/>
          <a:p>
            <a:r>
              <a:rPr lang="en-US" b="1" dirty="0">
                <a:solidFill>
                  <a:schemeClr val="accent3"/>
                </a:solidFill>
                <a:ea typeface="Calibri" panose="020F0502020204030204" pitchFamily="34" charset="0"/>
              </a:rPr>
              <a:t>From the Natural Cubic Spline definition we get these equations:</a:t>
            </a:r>
          </a:p>
        </p:txBody>
      </p:sp>
      <p:sp>
        <p:nvSpPr>
          <p:cNvPr id="6" name="מלבן 5"/>
          <p:cNvSpPr/>
          <p:nvPr/>
        </p:nvSpPr>
        <p:spPr>
          <a:xfrm>
            <a:off x="727880" y="5887956"/>
            <a:ext cx="11063785" cy="646331"/>
          </a:xfrm>
          <a:prstGeom prst="rect">
            <a:avLst/>
          </a:prstGeom>
        </p:spPr>
        <p:txBody>
          <a:bodyPr wrap="square">
            <a:spAutoFit/>
          </a:bodyPr>
          <a:lstStyle/>
          <a:p>
            <a:r>
              <a:rPr lang="en-US" b="1" dirty="0">
                <a:solidFill>
                  <a:schemeClr val="accent1"/>
                </a:solidFill>
                <a:ea typeface="Calibri" panose="020F0502020204030204" pitchFamily="34" charset="0"/>
              </a:rPr>
              <a:t>Our matrix is strictly diagonally dominant matrix, which can be calculated using Thomas’s algorithm in O(n) time</a:t>
            </a:r>
            <a:endParaRPr lang="he-IL" b="1" dirty="0">
              <a:solidFill>
                <a:schemeClr val="accent1"/>
              </a:solidFill>
            </a:endParaRPr>
          </a:p>
        </p:txBody>
      </p:sp>
      <p:sp>
        <p:nvSpPr>
          <p:cNvPr id="7" name="מציין מיקום של מספר שקופית 6"/>
          <p:cNvSpPr>
            <a:spLocks noGrp="1"/>
          </p:cNvSpPr>
          <p:nvPr>
            <p:ph type="sldNum" sz="quarter" idx="12"/>
          </p:nvPr>
        </p:nvSpPr>
        <p:spPr/>
        <p:txBody>
          <a:bodyPr/>
          <a:lstStyle/>
          <a:p>
            <a:fld id="{B680FC55-1330-49F3-9BFC-D1077224B26A}" type="slidenum">
              <a:rPr lang="he-IL" smtClean="0"/>
              <a:pPr/>
              <a:t>18</a:t>
            </a:fld>
            <a:endParaRPr lang="he-IL"/>
          </a:p>
        </p:txBody>
      </p:sp>
    </p:spTree>
    <p:extLst>
      <p:ext uri="{BB962C8B-B14F-4D97-AF65-F5344CB8AC3E}">
        <p14:creationId xmlns:p14="http://schemas.microsoft.com/office/powerpoint/2010/main" val="255961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860E17-1499-49F4-AF7B-C2CE9E8F3FC3}"/>
              </a:ext>
            </a:extLst>
          </p:cNvPr>
          <p:cNvSpPr/>
          <p:nvPr/>
        </p:nvSpPr>
        <p:spPr>
          <a:xfrm>
            <a:off x="1252112" y="1731491"/>
            <a:ext cx="5881966" cy="4260397"/>
          </a:xfrm>
          <a:prstGeom prst="rect">
            <a:avLst/>
          </a:prstGeom>
        </p:spPr>
        <p:txBody>
          <a:bodyPr wrap="square">
            <a:spAutoFit/>
          </a:bodyPr>
          <a:lstStyle/>
          <a:p>
            <a:pPr>
              <a:lnSpc>
                <a:spcPct val="107000"/>
              </a:lnSpc>
            </a:pPr>
            <a:r>
              <a:rPr lang="en-US" sz="2400" dirty="0">
                <a:latin typeface="Times New Roman" panose="02020603050405020304" pitchFamily="18" charset="0"/>
                <a:ea typeface="Calibri" panose="020F0502020204030204" pitchFamily="34" charset="0"/>
              </a:rPr>
              <a:t>Forward elimination phase</a:t>
            </a:r>
          </a:p>
          <a:p>
            <a:pPr>
              <a:lnSpc>
                <a:spcPct val="107000"/>
              </a:lnSpc>
            </a:pPr>
            <a:r>
              <a:rPr lang="en-US" sz="2400" dirty="0">
                <a:latin typeface="Times New Roman" panose="02020603050405020304" pitchFamily="18" charset="0"/>
                <a:ea typeface="Calibri" panose="020F0502020204030204" pitchFamily="34" charset="0"/>
                <a:cs typeface="+mj-cs"/>
              </a:rPr>
              <a:t>loop: k=2 to n</a:t>
            </a:r>
            <a:endParaRPr lang="en-US" sz="2400" dirty="0">
              <a:latin typeface="Calibri" panose="020F0502020204030204" pitchFamily="34" charset="0"/>
              <a:ea typeface="Calibri" panose="020F0502020204030204" pitchFamily="34" charset="0"/>
              <a:cs typeface="+mj-cs"/>
            </a:endParaRPr>
          </a:p>
          <a:p>
            <a:pPr>
              <a:lnSpc>
                <a:spcPct val="107000"/>
              </a:lnSpc>
            </a:pPr>
            <a:r>
              <a:rPr lang="en-US" sz="2400" dirty="0">
                <a:latin typeface="Calibri" panose="020F0502020204030204" pitchFamily="34" charset="0"/>
                <a:ea typeface="Calibri" panose="020F0502020204030204" pitchFamily="34" charset="0"/>
                <a:cs typeface="+mj-cs"/>
              </a:rPr>
              <a:t>	</a:t>
            </a:r>
            <a:r>
              <a:rPr lang="en-US" sz="2400" dirty="0">
                <a:latin typeface="Times New Roman" panose="02020603050405020304" pitchFamily="18" charset="0"/>
                <a:ea typeface="Calibri" panose="020F0502020204030204" pitchFamily="34" charset="0"/>
                <a:cs typeface="+mj-cs"/>
              </a:rPr>
              <a:t>m= a</a:t>
            </a:r>
            <a:r>
              <a:rPr lang="en-US" sz="2400" baseline="-25000" dirty="0">
                <a:latin typeface="Times New Roman" panose="02020603050405020304" pitchFamily="18" charset="0"/>
                <a:ea typeface="Calibri" panose="020F0502020204030204" pitchFamily="34" charset="0"/>
                <a:cs typeface="+mj-cs"/>
              </a:rPr>
              <a:t>k</a:t>
            </a:r>
            <a:r>
              <a:rPr lang="en-US" sz="2400" dirty="0">
                <a:latin typeface="Times New Roman" panose="02020603050405020304" pitchFamily="18" charset="0"/>
                <a:ea typeface="Calibri" panose="020F0502020204030204" pitchFamily="34" charset="0"/>
                <a:cs typeface="+mj-cs"/>
              </a:rPr>
              <a:t>/b</a:t>
            </a:r>
            <a:r>
              <a:rPr lang="en-US" sz="2400" baseline="-25000" dirty="0">
                <a:latin typeface="Times New Roman" panose="02020603050405020304" pitchFamily="18" charset="0"/>
                <a:ea typeface="Calibri" panose="020F0502020204030204" pitchFamily="34" charset="0"/>
                <a:cs typeface="+mj-cs"/>
              </a:rPr>
              <a:t>k-1</a:t>
            </a:r>
            <a:endParaRPr lang="en-US" sz="2400" baseline="-25000" dirty="0">
              <a:latin typeface="Calibri" panose="020F0502020204030204" pitchFamily="34" charset="0"/>
              <a:ea typeface="Calibri" panose="020F0502020204030204" pitchFamily="34" charset="0"/>
              <a:cs typeface="+mj-cs"/>
            </a:endParaRPr>
          </a:p>
          <a:p>
            <a:pPr>
              <a:lnSpc>
                <a:spcPct val="107000"/>
              </a:lnSpc>
            </a:pPr>
            <a:r>
              <a:rPr lang="en-US" sz="2400" baseline="-25000" dirty="0">
                <a:latin typeface="Calibri" panose="020F0502020204030204" pitchFamily="34" charset="0"/>
                <a:ea typeface="Times New Roman" panose="02020603050405020304" pitchFamily="18" charset="0"/>
                <a:cs typeface="+mj-cs"/>
              </a:rPr>
              <a:t>	</a:t>
            </a:r>
            <a:r>
              <a:rPr lang="en-US" sz="2400" dirty="0">
                <a:latin typeface="Times New Roman" panose="02020603050405020304" pitchFamily="18" charset="0"/>
                <a:ea typeface="Times New Roman" panose="02020603050405020304" pitchFamily="18" charset="0"/>
                <a:cs typeface="+mj-cs"/>
              </a:rPr>
              <a:t>b</a:t>
            </a:r>
            <a:r>
              <a:rPr lang="en-US" sz="2400" baseline="-25000" dirty="0">
                <a:latin typeface="Times New Roman" panose="02020603050405020304" pitchFamily="18" charset="0"/>
                <a:ea typeface="Times New Roman" panose="02020603050405020304" pitchFamily="18" charset="0"/>
                <a:cs typeface="+mj-cs"/>
              </a:rPr>
              <a:t>k</a:t>
            </a:r>
            <a:r>
              <a:rPr lang="en-US" sz="2400" dirty="0">
                <a:latin typeface="Times New Roman" panose="02020603050405020304" pitchFamily="18" charset="0"/>
                <a:ea typeface="Times New Roman" panose="02020603050405020304" pitchFamily="18" charset="0"/>
                <a:cs typeface="+mj-cs"/>
              </a:rPr>
              <a:t>= b</a:t>
            </a:r>
            <a:r>
              <a:rPr lang="en-US" sz="2400" baseline="-25000" dirty="0">
                <a:latin typeface="Times New Roman" panose="02020603050405020304" pitchFamily="18" charset="0"/>
                <a:ea typeface="Times New Roman" panose="02020603050405020304" pitchFamily="18" charset="0"/>
                <a:cs typeface="+mj-cs"/>
              </a:rPr>
              <a:t>k</a:t>
            </a:r>
            <a:r>
              <a:rPr lang="en-US" sz="2400" dirty="0">
                <a:latin typeface="Times New Roman" panose="02020603050405020304" pitchFamily="18" charset="0"/>
                <a:ea typeface="Times New Roman" panose="02020603050405020304" pitchFamily="18" charset="0"/>
                <a:cs typeface="+mj-cs"/>
              </a:rPr>
              <a:t>-m∙c</a:t>
            </a:r>
            <a:r>
              <a:rPr lang="en-US" sz="2400" baseline="-25000" dirty="0">
                <a:latin typeface="Times New Roman" panose="02020603050405020304" pitchFamily="18" charset="0"/>
                <a:ea typeface="Times New Roman" panose="02020603050405020304" pitchFamily="18" charset="0"/>
                <a:cs typeface="+mj-cs"/>
              </a:rPr>
              <a:t>k-1</a:t>
            </a:r>
            <a:endParaRPr lang="en-US" sz="2400" baseline="-25000" dirty="0">
              <a:latin typeface="Calibri" panose="020F0502020204030204" pitchFamily="34" charset="0"/>
              <a:ea typeface="Times New Roman" panose="02020603050405020304" pitchFamily="18" charset="0"/>
              <a:cs typeface="+mj-cs"/>
            </a:endParaRPr>
          </a:p>
          <a:p>
            <a:pPr>
              <a:lnSpc>
                <a:spcPct val="107000"/>
              </a:lnSpc>
            </a:pPr>
            <a:r>
              <a:rPr lang="en-US" sz="2400" baseline="-25000" dirty="0">
                <a:latin typeface="Calibri" panose="020F0502020204030204" pitchFamily="34" charset="0"/>
                <a:ea typeface="Times New Roman" panose="02020603050405020304" pitchFamily="18" charset="0"/>
                <a:cs typeface="+mj-cs"/>
              </a:rPr>
              <a:t>	</a:t>
            </a:r>
            <a:r>
              <a:rPr lang="en-US" sz="2400" dirty="0">
                <a:latin typeface="Times New Roman" panose="02020603050405020304" pitchFamily="18" charset="0"/>
                <a:ea typeface="Times New Roman" panose="02020603050405020304" pitchFamily="18" charset="0"/>
                <a:cs typeface="+mj-cs"/>
              </a:rPr>
              <a:t>d</a:t>
            </a:r>
            <a:r>
              <a:rPr lang="en-US" sz="2400" baseline="-25000" dirty="0">
                <a:latin typeface="Times New Roman" panose="02020603050405020304" pitchFamily="18" charset="0"/>
                <a:ea typeface="Times New Roman" panose="02020603050405020304" pitchFamily="18" charset="0"/>
                <a:cs typeface="+mj-cs"/>
              </a:rPr>
              <a:t>k</a:t>
            </a:r>
            <a:r>
              <a:rPr lang="en-US" sz="2400" dirty="0">
                <a:latin typeface="Times New Roman" panose="02020603050405020304" pitchFamily="18" charset="0"/>
                <a:ea typeface="Times New Roman" panose="02020603050405020304" pitchFamily="18" charset="0"/>
                <a:cs typeface="+mj-cs"/>
              </a:rPr>
              <a:t>= d</a:t>
            </a:r>
            <a:r>
              <a:rPr lang="en-US" sz="2400" baseline="-25000" dirty="0">
                <a:latin typeface="Times New Roman" panose="02020603050405020304" pitchFamily="18" charset="0"/>
                <a:ea typeface="Times New Roman" panose="02020603050405020304" pitchFamily="18" charset="0"/>
                <a:cs typeface="+mj-cs"/>
              </a:rPr>
              <a:t>k</a:t>
            </a:r>
            <a:r>
              <a:rPr lang="en-US" sz="2400" dirty="0">
                <a:latin typeface="Times New Roman" panose="02020603050405020304" pitchFamily="18" charset="0"/>
                <a:ea typeface="Times New Roman" panose="02020603050405020304" pitchFamily="18" charset="0"/>
                <a:cs typeface="+mj-cs"/>
              </a:rPr>
              <a:t>-m∙d</a:t>
            </a:r>
            <a:r>
              <a:rPr lang="en-US" sz="2400" baseline="-25000" dirty="0">
                <a:latin typeface="Times New Roman" panose="02020603050405020304" pitchFamily="18" charset="0"/>
                <a:ea typeface="Times New Roman" panose="02020603050405020304" pitchFamily="18" charset="0"/>
                <a:cs typeface="+mj-cs"/>
              </a:rPr>
              <a:t>k-1 </a:t>
            </a:r>
            <a:r>
              <a:rPr lang="en-US" sz="2400" dirty="0">
                <a:latin typeface="Times New Roman" panose="02020603050405020304" pitchFamily="18" charset="0"/>
                <a:ea typeface="Times New Roman" panose="02020603050405020304" pitchFamily="18" charset="0"/>
                <a:cs typeface="+mj-cs"/>
              </a:rPr>
              <a:t> </a:t>
            </a:r>
            <a:endParaRPr lang="en-US" sz="2400" dirty="0">
              <a:latin typeface="Calibri" panose="020F0502020204030204" pitchFamily="34" charset="0"/>
              <a:ea typeface="Times New Roman" panose="02020603050405020304" pitchFamily="18" charset="0"/>
              <a:cs typeface="+mj-cs"/>
            </a:endParaRPr>
          </a:p>
          <a:p>
            <a:pPr>
              <a:lnSpc>
                <a:spcPct val="107000"/>
              </a:lnSpc>
            </a:pPr>
            <a:r>
              <a:rPr lang="en-US" sz="2400" dirty="0">
                <a:latin typeface="Times New Roman" panose="02020603050405020304" pitchFamily="18" charset="0"/>
                <a:ea typeface="Times New Roman" panose="02020603050405020304" pitchFamily="18" charset="0"/>
                <a:cs typeface="+mj-cs"/>
              </a:rPr>
              <a:t>end loop (k)</a:t>
            </a:r>
            <a:endParaRPr lang="en-US" sz="2400" dirty="0">
              <a:latin typeface="Calibri" panose="020F0502020204030204" pitchFamily="34" charset="0"/>
              <a:ea typeface="Times New Roman" panose="02020603050405020304" pitchFamily="18" charset="0"/>
              <a:cs typeface="+mj-cs"/>
            </a:endParaRPr>
          </a:p>
          <a:p>
            <a:pPr>
              <a:lnSpc>
                <a:spcPct val="107000"/>
              </a:lnSpc>
            </a:pPr>
            <a:r>
              <a:rPr lang="en-US" sz="2400" dirty="0">
                <a:latin typeface="Times New Roman" panose="02020603050405020304" pitchFamily="18" charset="0"/>
                <a:ea typeface="Times New Roman" panose="02020603050405020304" pitchFamily="18" charset="0"/>
                <a:cs typeface="+mj-cs"/>
              </a:rPr>
              <a:t>Backward substitution phase</a:t>
            </a:r>
            <a:endParaRPr lang="en-US" sz="2400" dirty="0">
              <a:latin typeface="Calibri" panose="020F0502020204030204" pitchFamily="34" charset="0"/>
              <a:ea typeface="Times New Roman" panose="02020603050405020304" pitchFamily="18" charset="0"/>
              <a:cs typeface="+mj-cs"/>
            </a:endParaRPr>
          </a:p>
          <a:p>
            <a:pPr>
              <a:lnSpc>
                <a:spcPct val="107000"/>
              </a:lnSpc>
            </a:pPr>
            <a:r>
              <a:rPr lang="en-US" sz="2400" dirty="0">
                <a:latin typeface="Times New Roman" panose="02020603050405020304" pitchFamily="18" charset="0"/>
                <a:ea typeface="Times New Roman" panose="02020603050405020304" pitchFamily="18" charset="0"/>
                <a:cs typeface="+mj-cs"/>
              </a:rPr>
              <a:t>x</a:t>
            </a:r>
            <a:r>
              <a:rPr lang="en-US" sz="2400" baseline="-25000" dirty="0">
                <a:latin typeface="Times New Roman" panose="02020603050405020304" pitchFamily="18" charset="0"/>
                <a:ea typeface="Times New Roman" panose="02020603050405020304" pitchFamily="18" charset="0"/>
                <a:cs typeface="+mj-cs"/>
              </a:rPr>
              <a:t>n</a:t>
            </a:r>
            <a:r>
              <a:rPr lang="en-US" sz="2400" dirty="0">
                <a:latin typeface="Times New Roman" panose="02020603050405020304" pitchFamily="18" charset="0"/>
                <a:ea typeface="Times New Roman" panose="02020603050405020304" pitchFamily="18" charset="0"/>
                <a:cs typeface="+mj-cs"/>
              </a:rPr>
              <a:t>= d</a:t>
            </a:r>
            <a:r>
              <a:rPr lang="en-US" sz="2400" baseline="-25000" dirty="0">
                <a:latin typeface="Times New Roman" panose="02020603050405020304" pitchFamily="18" charset="0"/>
                <a:ea typeface="Times New Roman" panose="02020603050405020304" pitchFamily="18" charset="0"/>
                <a:cs typeface="+mj-cs"/>
              </a:rPr>
              <a:t>n</a:t>
            </a:r>
            <a:r>
              <a:rPr lang="en-US" sz="2400" dirty="0">
                <a:latin typeface="Times New Roman" panose="02020603050405020304" pitchFamily="18" charset="0"/>
                <a:ea typeface="Times New Roman" panose="02020603050405020304" pitchFamily="18" charset="0"/>
                <a:cs typeface="+mj-cs"/>
              </a:rPr>
              <a:t>/b</a:t>
            </a:r>
            <a:r>
              <a:rPr lang="en-US" sz="2400" baseline="-25000" dirty="0">
                <a:latin typeface="Times New Roman" panose="02020603050405020304" pitchFamily="18" charset="0"/>
                <a:ea typeface="Times New Roman" panose="02020603050405020304" pitchFamily="18" charset="0"/>
                <a:cs typeface="+mj-cs"/>
              </a:rPr>
              <a:t>n</a:t>
            </a:r>
            <a:r>
              <a:rPr lang="en-US" sz="2400" dirty="0">
                <a:latin typeface="Times New Roman" panose="02020603050405020304" pitchFamily="18" charset="0"/>
                <a:ea typeface="Times New Roman" panose="02020603050405020304" pitchFamily="18" charset="0"/>
                <a:cs typeface="+mj-cs"/>
              </a:rPr>
              <a:t> </a:t>
            </a:r>
            <a:endParaRPr lang="en-US" sz="2400" dirty="0">
              <a:latin typeface="Calibri" panose="020F0502020204030204" pitchFamily="34" charset="0"/>
              <a:ea typeface="Times New Roman" panose="02020603050405020304" pitchFamily="18" charset="0"/>
              <a:cs typeface="+mj-cs"/>
            </a:endParaRPr>
          </a:p>
          <a:p>
            <a:pPr>
              <a:lnSpc>
                <a:spcPct val="107000"/>
              </a:lnSpc>
            </a:pPr>
            <a:r>
              <a:rPr lang="en-US" sz="2400" dirty="0">
                <a:latin typeface="Times New Roman" panose="02020603050405020304" pitchFamily="18" charset="0"/>
                <a:ea typeface="Times New Roman" panose="02020603050405020304" pitchFamily="18" charset="0"/>
                <a:cs typeface="+mj-cs"/>
              </a:rPr>
              <a:t>loop: k = n-1 to 1</a:t>
            </a:r>
            <a:endParaRPr lang="en-US" sz="2400" dirty="0">
              <a:latin typeface="Calibri" panose="020F0502020204030204" pitchFamily="34" charset="0"/>
              <a:ea typeface="Calibri" panose="020F0502020204030204" pitchFamily="34" charset="0"/>
              <a:cs typeface="+mj-cs"/>
            </a:endParaRPr>
          </a:p>
          <a:p>
            <a:pPr marL="457200">
              <a:lnSpc>
                <a:spcPts val="1800"/>
              </a:lnSpc>
              <a:spcBef>
                <a:spcPts val="240"/>
              </a:spcBef>
              <a:spcAft>
                <a:spcPts val="600"/>
              </a:spcAft>
            </a:pPr>
            <a:r>
              <a:rPr lang="en-US" sz="2400" dirty="0">
                <a:latin typeface="Times New Roman" panose="02020603050405020304" pitchFamily="18" charset="0"/>
                <a:ea typeface="Times New Roman" panose="02020603050405020304" pitchFamily="18" charset="0"/>
                <a:cs typeface="+mj-cs"/>
              </a:rPr>
              <a:t>x</a:t>
            </a:r>
            <a:r>
              <a:rPr lang="en-US" sz="2400" baseline="-25000" dirty="0">
                <a:latin typeface="Times New Roman" panose="02020603050405020304" pitchFamily="18" charset="0"/>
                <a:ea typeface="Times New Roman" panose="02020603050405020304" pitchFamily="18" charset="0"/>
                <a:cs typeface="+mj-cs"/>
              </a:rPr>
              <a:t>k</a:t>
            </a:r>
            <a:r>
              <a:rPr lang="en-US" sz="2400" dirty="0">
                <a:latin typeface="Times New Roman" panose="02020603050405020304" pitchFamily="18" charset="0"/>
                <a:ea typeface="Times New Roman" panose="02020603050405020304" pitchFamily="18" charset="0"/>
                <a:cs typeface="+mj-cs"/>
              </a:rPr>
              <a:t>= (d</a:t>
            </a:r>
            <a:r>
              <a:rPr lang="en-US" sz="2400" baseline="-25000" dirty="0">
                <a:latin typeface="Times New Roman" panose="02020603050405020304" pitchFamily="18" charset="0"/>
                <a:ea typeface="Times New Roman" panose="02020603050405020304" pitchFamily="18" charset="0"/>
                <a:cs typeface="+mj-cs"/>
              </a:rPr>
              <a:t>k</a:t>
            </a:r>
            <a:r>
              <a:rPr lang="en-US" sz="2400" dirty="0">
                <a:latin typeface="Times New Roman" panose="02020603050405020304" pitchFamily="18" charset="0"/>
                <a:ea typeface="Times New Roman" panose="02020603050405020304" pitchFamily="18" charset="0"/>
                <a:cs typeface="+mj-cs"/>
              </a:rPr>
              <a:t>-c</a:t>
            </a:r>
            <a:r>
              <a:rPr lang="en-US" sz="2400" baseline="-25000" dirty="0">
                <a:latin typeface="Times New Roman" panose="02020603050405020304" pitchFamily="18" charset="0"/>
                <a:ea typeface="Times New Roman" panose="02020603050405020304" pitchFamily="18" charset="0"/>
                <a:cs typeface="+mj-cs"/>
              </a:rPr>
              <a:t>k</a:t>
            </a:r>
            <a:r>
              <a:rPr lang="en-US" sz="2400" dirty="0">
                <a:latin typeface="Times New Roman" panose="02020603050405020304" pitchFamily="18" charset="0"/>
                <a:ea typeface="Times New Roman" panose="02020603050405020304" pitchFamily="18" charset="0"/>
                <a:cs typeface="+mj-cs"/>
              </a:rPr>
              <a:t>x</a:t>
            </a:r>
            <a:r>
              <a:rPr lang="en-US" sz="2400" baseline="-25000" dirty="0">
                <a:latin typeface="Times New Roman" panose="02020603050405020304" pitchFamily="18" charset="0"/>
                <a:ea typeface="Times New Roman" panose="02020603050405020304" pitchFamily="18" charset="0"/>
                <a:cs typeface="+mj-cs"/>
              </a:rPr>
              <a:t>k+1</a:t>
            </a:r>
            <a:r>
              <a:rPr lang="en-US" sz="2400" dirty="0">
                <a:latin typeface="Times New Roman" panose="02020603050405020304" pitchFamily="18" charset="0"/>
                <a:ea typeface="Times New Roman" panose="02020603050405020304" pitchFamily="18" charset="0"/>
                <a:cs typeface="+mj-cs"/>
              </a:rPr>
              <a:t>)/b</a:t>
            </a:r>
            <a:r>
              <a:rPr lang="en-US" sz="2400" baseline="-25000" dirty="0">
                <a:latin typeface="Times New Roman" panose="02020603050405020304" pitchFamily="18" charset="0"/>
                <a:ea typeface="Times New Roman" panose="02020603050405020304" pitchFamily="18" charset="0"/>
                <a:cs typeface="+mj-cs"/>
              </a:rPr>
              <a:t>k</a:t>
            </a:r>
            <a:r>
              <a:rPr lang="en-US" sz="2400" dirty="0">
                <a:latin typeface="Times New Roman" panose="02020603050405020304" pitchFamily="18" charset="0"/>
                <a:ea typeface="Times New Roman" panose="02020603050405020304" pitchFamily="18" charset="0"/>
                <a:cs typeface="+mj-cs"/>
              </a:rPr>
              <a:t> </a:t>
            </a:r>
            <a:r>
              <a:rPr lang="en-US" sz="2400" dirty="0">
                <a:latin typeface="Calibri" panose="020F0502020204030204" pitchFamily="34" charset="0"/>
                <a:ea typeface="Times New Roman" panose="02020603050405020304" pitchFamily="18" charset="0"/>
                <a:cs typeface="+mj-cs"/>
              </a:rPr>
              <a:t>                   </a:t>
            </a:r>
          </a:p>
          <a:p>
            <a:pPr marL="4114800" lvl="8" algn="r" rtl="1">
              <a:lnSpc>
                <a:spcPts val="1800"/>
              </a:lnSpc>
              <a:spcBef>
                <a:spcPts val="240"/>
              </a:spcBef>
              <a:spcAft>
                <a:spcPts val="600"/>
              </a:spcAft>
            </a:pPr>
            <a:r>
              <a:rPr lang="en-US" sz="2400" dirty="0">
                <a:latin typeface="Times New Roman" panose="02020603050405020304" pitchFamily="18" charset="0"/>
                <a:ea typeface="Times New Roman" panose="02020603050405020304" pitchFamily="18" charset="0"/>
                <a:cs typeface="+mj-cs"/>
              </a:rPr>
              <a:t>end loop (k)</a:t>
            </a:r>
            <a:endParaRPr lang="en-US" sz="2400" dirty="0">
              <a:latin typeface="Calibri" panose="020F0502020204030204" pitchFamily="34" charset="0"/>
              <a:ea typeface="Calibri" panose="020F0502020204030204" pitchFamily="34" charset="0"/>
              <a:cs typeface="+mj-cs"/>
            </a:endParaRPr>
          </a:p>
        </p:txBody>
      </p:sp>
      <p:pic>
        <p:nvPicPr>
          <p:cNvPr id="14" name="Picture 13" descr=" &#10;\left[ &#10;\begin{matrix}&#10;   {b_1} &amp; {c_1} &amp; {   } &amp; {   } &amp; { 0 } \\ &#10;   {a_2} &amp; {b_2} &amp; {c_2} &amp; {   } &amp; {   } \\ &#10;   {   } &amp; {a_3} &amp; {b_3} &amp; \cdot &amp; {   } \\ &#10;   {   } &amp; {   } &amp; \cdot &amp; \cdot &amp; {c_{n-1}}\\ &#10;   { 0 } &amp; {   } &amp; {   } &amp; {a_n} &amp; {b_n}\\ &#10;\end{matrix}&#10;\right]&#10;\left[ &#10;\begin{matrix}&#10;   {x_1 }  \\ &#10;   {x_2 }  \\ &#10;   \cdot   \\&#10;   \cdot   \\&#10;   {x_n }  \\&#10;\end{matrix}&#10;\right]&#10;=&#10;\left[ &#10;\begin{matrix}&#10;   {d_1 }  \\ &#10;   {d_2 }  \\ &#10;   \cdot   \\&#10;   \cdot   \\&#10;   {d_n }  \\&#10;\end{matrix}&#10;\right].&#10;">
            <a:extLst>
              <a:ext uri="{FF2B5EF4-FFF2-40B4-BE49-F238E27FC236}">
                <a16:creationId xmlns:a16="http://schemas.microsoft.com/office/drawing/2014/main" id="{803B3229-EC03-4748-96BF-E679949F95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07514" y="2589470"/>
            <a:ext cx="4573065" cy="1773112"/>
          </a:xfrm>
          <a:prstGeom prst="rect">
            <a:avLst/>
          </a:prstGeom>
          <a:noFill/>
          <a:ln>
            <a:noFill/>
          </a:ln>
        </p:spPr>
      </p:pic>
      <p:sp>
        <p:nvSpPr>
          <p:cNvPr id="15" name="Rectangle 14">
            <a:extLst>
              <a:ext uri="{FF2B5EF4-FFF2-40B4-BE49-F238E27FC236}">
                <a16:creationId xmlns:a16="http://schemas.microsoft.com/office/drawing/2014/main" id="{4F06F6FE-11C3-417D-AA08-99CE88236397}"/>
              </a:ext>
            </a:extLst>
          </p:cNvPr>
          <p:cNvSpPr/>
          <p:nvPr/>
        </p:nvSpPr>
        <p:spPr>
          <a:xfrm>
            <a:off x="1619427" y="538401"/>
            <a:ext cx="5514651" cy="830997"/>
          </a:xfrm>
          <a:prstGeom prst="rect">
            <a:avLst/>
          </a:prstGeom>
          <a:noFill/>
        </p:spPr>
        <p:txBody>
          <a:bodyPr wrap="none" lIns="91440" tIns="45720" rIns="91440" bIns="45720">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rPr>
              <a:t>Thomas Algorithm</a:t>
            </a:r>
          </a:p>
        </p:txBody>
      </p:sp>
      <p:sp>
        <p:nvSpPr>
          <p:cNvPr id="5" name="מציין מיקום של מספר שקופית 4"/>
          <p:cNvSpPr>
            <a:spLocks noGrp="1"/>
          </p:cNvSpPr>
          <p:nvPr>
            <p:ph type="sldNum" sz="quarter" idx="12"/>
          </p:nvPr>
        </p:nvSpPr>
        <p:spPr/>
        <p:txBody>
          <a:bodyPr/>
          <a:lstStyle/>
          <a:p>
            <a:fld id="{B680FC55-1330-49F3-9BFC-D1077224B26A}" type="slidenum">
              <a:rPr lang="he-IL" smtClean="0"/>
              <a:pPr/>
              <a:t>19</a:t>
            </a:fld>
            <a:endParaRPr lang="he-IL"/>
          </a:p>
        </p:txBody>
      </p:sp>
    </p:spTree>
    <p:extLst>
      <p:ext uri="{BB962C8B-B14F-4D97-AF65-F5344CB8AC3E}">
        <p14:creationId xmlns:p14="http://schemas.microsoft.com/office/powerpoint/2010/main" val="107490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4BB967-D42E-4CB3-B48A-E871090C45AC}"/>
              </a:ext>
            </a:extLst>
          </p:cNvPr>
          <p:cNvSpPr/>
          <p:nvPr/>
        </p:nvSpPr>
        <p:spPr>
          <a:xfrm>
            <a:off x="1958344" y="867532"/>
            <a:ext cx="3765775" cy="830997"/>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Introduction</a:t>
            </a:r>
          </a:p>
        </p:txBody>
      </p:sp>
      <p:sp>
        <p:nvSpPr>
          <p:cNvPr id="6" name="TextBox 5">
            <a:extLst>
              <a:ext uri="{FF2B5EF4-FFF2-40B4-BE49-F238E27FC236}">
                <a16:creationId xmlns:a16="http://schemas.microsoft.com/office/drawing/2014/main" id="{411E5D44-917C-48ED-B99C-BFA2C74A4F48}"/>
              </a:ext>
            </a:extLst>
          </p:cNvPr>
          <p:cNvSpPr txBox="1"/>
          <p:nvPr/>
        </p:nvSpPr>
        <p:spPr>
          <a:xfrm>
            <a:off x="1064525" y="1753415"/>
            <a:ext cx="9608023" cy="2246769"/>
          </a:xfrm>
          <a:prstGeom prst="rect">
            <a:avLst/>
          </a:prstGeom>
          <a:noFill/>
        </p:spPr>
        <p:txBody>
          <a:bodyPr wrap="square" rtlCol="1">
            <a:spAutoFit/>
          </a:bodyPr>
          <a:lstStyle/>
          <a:p>
            <a:pPr>
              <a:spcBef>
                <a:spcPts val="1200"/>
              </a:spcBef>
            </a:pPr>
            <a:r>
              <a:rPr lang="en-US" sz="2400" dirty="0"/>
              <a:t>Creating an application that receives data via sensors that are attached to a Stirling Engine and provides accurate required calculations.</a:t>
            </a:r>
          </a:p>
          <a:p>
            <a:pPr>
              <a:spcBef>
                <a:spcPts val="1200"/>
              </a:spcBef>
            </a:pPr>
            <a:r>
              <a:rPr lang="en-US" sz="2400" dirty="0"/>
              <a:t>Presenting the data in a visual display including graphs.</a:t>
            </a:r>
          </a:p>
          <a:p>
            <a:pPr>
              <a:spcBef>
                <a:spcPts val="1200"/>
              </a:spcBef>
            </a:pPr>
            <a:r>
              <a:rPr lang="en-US" sz="2400" dirty="0"/>
              <a:t>(Data is transferred from Pasco’s SW to excel file).</a:t>
            </a:r>
            <a:endParaRPr lang="he-IL" sz="2400" dirty="0"/>
          </a:p>
        </p:txBody>
      </p:sp>
      <p:graphicFrame>
        <p:nvGraphicFramePr>
          <p:cNvPr id="9" name="טבלה 8"/>
          <p:cNvGraphicFramePr>
            <a:graphicFrameLocks noGrp="1"/>
          </p:cNvGraphicFramePr>
          <p:nvPr/>
        </p:nvGraphicFramePr>
        <p:xfrm>
          <a:off x="750627" y="4285394"/>
          <a:ext cx="10699845" cy="1296536"/>
        </p:xfrm>
        <a:graphic>
          <a:graphicData uri="http://schemas.openxmlformats.org/drawingml/2006/table">
            <a:tbl>
              <a:tblPr rtl="1" bandRow="1">
                <a:tableStyleId>{5C22544A-7EE6-4342-B048-85BDC9FD1C3A}</a:tableStyleId>
              </a:tblPr>
              <a:tblGrid>
                <a:gridCol w="2388359">
                  <a:extLst>
                    <a:ext uri="{9D8B030D-6E8A-4147-A177-3AD203B41FA5}">
                      <a16:colId xmlns:a16="http://schemas.microsoft.com/office/drawing/2014/main" val="20000"/>
                    </a:ext>
                  </a:extLst>
                </a:gridCol>
                <a:gridCol w="8311486">
                  <a:extLst>
                    <a:ext uri="{9D8B030D-6E8A-4147-A177-3AD203B41FA5}">
                      <a16:colId xmlns:a16="http://schemas.microsoft.com/office/drawing/2014/main" val="20001"/>
                    </a:ext>
                  </a:extLst>
                </a:gridCol>
              </a:tblGrid>
              <a:tr h="1296536">
                <a:tc>
                  <a:txBody>
                    <a:bodyPr/>
                    <a:lstStyle/>
                    <a:p>
                      <a:pPr algn="l" rtl="1"/>
                      <a:endParaRPr lang="he-IL" dirty="0"/>
                    </a:p>
                  </a:txBody>
                  <a:tcPr>
                    <a:lnL w="38100" cap="flat" cmpd="sng" algn="ctr">
                      <a:solidFill>
                        <a:schemeClr val="accent3"/>
                      </a:solidFill>
                      <a:prstDash val="solid"/>
                      <a:round/>
                      <a:headEnd type="none" w="med" len="med"/>
                      <a:tailEnd type="none" w="med" len="med"/>
                    </a:lnL>
                    <a:lnR w="38100" cap="flat" cmpd="sng" algn="ctr">
                      <a:solidFill>
                        <a:schemeClr val="accent3"/>
                      </a:solidFill>
                      <a:prstDash val="solid"/>
                      <a:round/>
                      <a:headEnd type="none" w="med" len="med"/>
                      <a:tailEnd type="none" w="med" len="med"/>
                    </a:lnR>
                    <a:lnT w="38100" cap="flat" cmpd="sng" algn="ctr">
                      <a:solidFill>
                        <a:schemeClr val="accent3"/>
                      </a:solidFill>
                      <a:prstDash val="solid"/>
                      <a:round/>
                      <a:headEnd type="none" w="med" len="med"/>
                      <a:tailEnd type="none" w="med" len="med"/>
                    </a:lnT>
                    <a:lnB w="38100" cap="flat" cmpd="sng" algn="ctr">
                      <a:solidFill>
                        <a:schemeClr val="accent3"/>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000" b="1" dirty="0"/>
                        <a:t>A Stirling Engine is a thermal engine with fixed amount of gas inside and can use any heat source to operate</a:t>
                      </a:r>
                      <a:r>
                        <a:rPr lang="en-US" sz="1800" b="1" dirty="0"/>
                        <a:t>.</a:t>
                      </a:r>
                      <a:endParaRPr lang="he-IL" sz="1800" b="1" dirty="0"/>
                    </a:p>
                  </a:txBody>
                  <a:tcPr anchor="ctr">
                    <a:lnL w="38100" cap="flat" cmpd="sng" algn="ctr">
                      <a:solidFill>
                        <a:schemeClr val="accent3"/>
                      </a:solidFill>
                      <a:prstDash val="solid"/>
                      <a:round/>
                      <a:headEnd type="none" w="med" len="med"/>
                      <a:tailEnd type="none" w="med" len="med"/>
                    </a:lnL>
                    <a:lnR w="38100" cap="flat" cmpd="sng" algn="ctr">
                      <a:solidFill>
                        <a:schemeClr val="accent3"/>
                      </a:solidFill>
                      <a:prstDash val="solid"/>
                      <a:round/>
                      <a:headEnd type="none" w="med" len="med"/>
                      <a:tailEnd type="none" w="med" len="med"/>
                    </a:lnR>
                    <a:lnT w="38100" cap="flat" cmpd="sng" algn="ctr">
                      <a:solidFill>
                        <a:schemeClr val="accent3"/>
                      </a:solidFill>
                      <a:prstDash val="solid"/>
                      <a:round/>
                      <a:headEnd type="none" w="med" len="med"/>
                      <a:tailEnd type="none" w="med" len="med"/>
                    </a:lnT>
                    <a:lnB w="381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10" name="Picture 8" descr="×ª××¦××ª ×ª××× × ×¢×××¨ âªstirling engineâ¬â">
            <a:extLst>
              <a:ext uri="{FF2B5EF4-FFF2-40B4-BE49-F238E27FC236}">
                <a16:creationId xmlns:a16="http://schemas.microsoft.com/office/drawing/2014/main" id="{6A84021E-944F-4699-9E05-31FAA6E844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1464" y="4315602"/>
            <a:ext cx="1858759" cy="1236983"/>
          </a:xfrm>
          <a:prstGeom prst="rect">
            <a:avLst/>
          </a:prstGeom>
          <a:noFill/>
          <a:extLst>
            <a:ext uri="{909E8E84-426E-40DD-AFC4-6F175D3DCCD1}">
              <a14:hiddenFill xmlns:a14="http://schemas.microsoft.com/office/drawing/2010/main">
                <a:solidFill>
                  <a:srgbClr val="FFFFFF"/>
                </a:solidFill>
              </a14:hiddenFill>
            </a:ext>
          </a:extLst>
        </p:spPr>
      </p:pic>
      <p:sp>
        <p:nvSpPr>
          <p:cNvPr id="7" name="מציין מיקום של מספר שקופית 6"/>
          <p:cNvSpPr>
            <a:spLocks noGrp="1"/>
          </p:cNvSpPr>
          <p:nvPr>
            <p:ph type="sldNum" sz="quarter" idx="12"/>
          </p:nvPr>
        </p:nvSpPr>
        <p:spPr/>
        <p:txBody>
          <a:bodyPr/>
          <a:lstStyle/>
          <a:p>
            <a:fld id="{B680FC55-1330-49F3-9BFC-D1077224B26A}" type="slidenum">
              <a:rPr lang="he-IL" smtClean="0"/>
              <a:pPr/>
              <a:t>2</a:t>
            </a:fld>
            <a:endParaRPr lang="he-IL"/>
          </a:p>
        </p:txBody>
      </p:sp>
    </p:spTree>
    <p:extLst>
      <p:ext uri="{BB962C8B-B14F-4D97-AF65-F5344CB8AC3E}">
        <p14:creationId xmlns:p14="http://schemas.microsoft.com/office/powerpoint/2010/main" val="3447853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85074" y="791608"/>
            <a:ext cx="4610826" cy="5380592"/>
          </a:xfrm>
        </p:spPr>
        <p:txBody>
          <a:bodyPr/>
          <a:lstStyle/>
          <a:p>
            <a:pPr algn="l" rtl="0">
              <a:buNone/>
            </a:pPr>
            <a:r>
              <a:rPr lang="en-US" sz="2400" b="1" dirty="0">
                <a:solidFill>
                  <a:schemeClr val="accent3"/>
                </a:solidFill>
              </a:rPr>
              <a:t>Stage 4 (cont.):</a:t>
            </a:r>
          </a:p>
          <a:p>
            <a:pPr algn="l" rtl="0">
              <a:buNone/>
            </a:pPr>
            <a:r>
              <a:rPr lang="en-US" sz="2400" dirty="0"/>
              <a:t>Because our interpolation only works for points with x in increasing order, </a:t>
            </a:r>
          </a:p>
          <a:p>
            <a:pPr algn="l" rtl="0">
              <a:buNone/>
            </a:pPr>
            <a:r>
              <a:rPr lang="en-US" sz="2400" dirty="0"/>
              <a:t>we decided to divide our points in to two groups, and find the upper function </a:t>
            </a:r>
          </a:p>
          <a:p>
            <a:pPr algn="l" rtl="0">
              <a:buNone/>
            </a:pPr>
            <a:r>
              <a:rPr lang="en-US" sz="2400" dirty="0"/>
              <a:t>(0,18,17,…,10) </a:t>
            </a:r>
          </a:p>
          <a:p>
            <a:pPr algn="l" rtl="0">
              <a:buNone/>
            </a:pPr>
            <a:r>
              <a:rPr lang="en-US" sz="2400" dirty="0"/>
              <a:t>and lower (0,1,2,…,10)</a:t>
            </a:r>
          </a:p>
          <a:p>
            <a:pPr marL="0" indent="0" algn="l" rtl="0">
              <a:buNone/>
            </a:pPr>
            <a:r>
              <a:rPr lang="en-US" sz="2400" dirty="0"/>
              <a:t>The difference is the area inside.</a:t>
            </a:r>
          </a:p>
          <a:p>
            <a:pPr algn="l" rtl="0">
              <a:buNone/>
            </a:pPr>
            <a:endParaRPr lang="en-US" sz="2400" dirty="0"/>
          </a:p>
          <a:p>
            <a:pPr algn="l" rtl="0">
              <a:buNone/>
            </a:pPr>
            <a:endParaRPr lang="he-IL" dirty="0"/>
          </a:p>
        </p:txBody>
      </p:sp>
      <p:sp>
        <p:nvSpPr>
          <p:cNvPr id="4" name="מציין מיקום של מספר שקופית 3"/>
          <p:cNvSpPr>
            <a:spLocks noGrp="1"/>
          </p:cNvSpPr>
          <p:nvPr>
            <p:ph type="sldNum" sz="quarter" idx="12"/>
          </p:nvPr>
        </p:nvSpPr>
        <p:spPr/>
        <p:txBody>
          <a:bodyPr/>
          <a:lstStyle/>
          <a:p>
            <a:fld id="{B680FC55-1330-49F3-9BFC-D1077224B26A}" type="slidenum">
              <a:rPr lang="he-IL" smtClean="0"/>
              <a:pPr/>
              <a:t>20</a:t>
            </a:fld>
            <a:endParaRPr lang="he-IL"/>
          </a:p>
        </p:txBody>
      </p:sp>
      <p:pic>
        <p:nvPicPr>
          <p:cNvPr id="1026" name="Picture 2"/>
          <p:cNvPicPr>
            <a:picLocks noChangeAspect="1" noChangeArrowheads="1"/>
          </p:cNvPicPr>
          <p:nvPr/>
        </p:nvPicPr>
        <p:blipFill>
          <a:blip r:embed="rId2"/>
          <a:srcRect/>
          <a:stretch>
            <a:fillRect/>
          </a:stretch>
        </p:blipFill>
        <p:spPr bwMode="auto">
          <a:xfrm>
            <a:off x="5947895" y="3541486"/>
            <a:ext cx="4981814" cy="2823028"/>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5921828" y="478859"/>
            <a:ext cx="5010934" cy="30336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סוגר זוויתי 10"/>
          <p:cNvSpPr/>
          <p:nvPr/>
        </p:nvSpPr>
        <p:spPr>
          <a:xfrm>
            <a:off x="6066972" y="2808517"/>
            <a:ext cx="1872343"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3" name="סוגר זוויתי 12"/>
          <p:cNvSpPr/>
          <p:nvPr/>
        </p:nvSpPr>
        <p:spPr>
          <a:xfrm>
            <a:off x="7663543" y="2808517"/>
            <a:ext cx="1930400"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5" name="סוגר זוויתי 14"/>
          <p:cNvSpPr/>
          <p:nvPr/>
        </p:nvSpPr>
        <p:spPr>
          <a:xfrm>
            <a:off x="9303653" y="2815777"/>
            <a:ext cx="1683521" cy="957943"/>
          </a:xfrm>
          <a:prstGeom prst="chevron">
            <a:avLst>
              <a:gd name="adj" fmla="val 37879"/>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6" name="TextBox 15"/>
          <p:cNvSpPr txBox="1"/>
          <p:nvPr/>
        </p:nvSpPr>
        <p:spPr>
          <a:xfrm>
            <a:off x="1233724" y="783771"/>
            <a:ext cx="6952342" cy="1107996"/>
          </a:xfrm>
          <a:prstGeom prst="rect">
            <a:avLst/>
          </a:prstGeom>
          <a:noFill/>
        </p:spPr>
        <p:txBody>
          <a:bodyPr wrap="square" rtlCol="1">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rPr>
              <a:t>Calculation Stages</a:t>
            </a:r>
          </a:p>
          <a:p>
            <a:endParaRPr lang="he-IL" dirty="0"/>
          </a:p>
        </p:txBody>
      </p:sp>
      <p:sp>
        <p:nvSpPr>
          <p:cNvPr id="4" name="סוגר זוויתי 3"/>
          <p:cNvSpPr/>
          <p:nvPr/>
        </p:nvSpPr>
        <p:spPr>
          <a:xfrm>
            <a:off x="1364343" y="2815770"/>
            <a:ext cx="1901378" cy="957943"/>
          </a:xfrm>
          <a:prstGeom prst="chevron">
            <a:avLst>
              <a:gd name="adj" fmla="val 37879"/>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7" name="TextBox 16"/>
          <p:cNvSpPr txBox="1"/>
          <p:nvPr/>
        </p:nvSpPr>
        <p:spPr>
          <a:xfrm>
            <a:off x="1885690" y="3106057"/>
            <a:ext cx="1226695" cy="338554"/>
          </a:xfrm>
          <a:prstGeom prst="rect">
            <a:avLst/>
          </a:prstGeom>
          <a:noFill/>
        </p:spPr>
        <p:txBody>
          <a:bodyPr wrap="square" rtlCol="1">
            <a:spAutoFit/>
          </a:bodyPr>
          <a:lstStyle/>
          <a:p>
            <a:r>
              <a:rPr lang="en-US" sz="1600" b="1" dirty="0"/>
              <a:t>Import</a:t>
            </a:r>
            <a:endParaRPr lang="he-IL" sz="1600" b="1" dirty="0"/>
          </a:p>
        </p:txBody>
      </p:sp>
      <p:sp>
        <p:nvSpPr>
          <p:cNvPr id="10" name="סוגר זוויתי 9"/>
          <p:cNvSpPr/>
          <p:nvPr/>
        </p:nvSpPr>
        <p:spPr>
          <a:xfrm>
            <a:off x="2989943" y="2808517"/>
            <a:ext cx="1901371" cy="957943"/>
          </a:xfrm>
          <a:prstGeom prst="chevron">
            <a:avLst>
              <a:gd name="adj" fmla="val 37879"/>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8" name="TextBox 17"/>
          <p:cNvSpPr txBox="1"/>
          <p:nvPr/>
        </p:nvSpPr>
        <p:spPr>
          <a:xfrm>
            <a:off x="3200303" y="3004456"/>
            <a:ext cx="1632150" cy="584775"/>
          </a:xfrm>
          <a:prstGeom prst="rect">
            <a:avLst/>
          </a:prstGeom>
          <a:noFill/>
        </p:spPr>
        <p:txBody>
          <a:bodyPr wrap="square" rtlCol="1">
            <a:spAutoFit/>
          </a:bodyPr>
          <a:lstStyle/>
          <a:p>
            <a:pPr algn="ctr"/>
            <a:r>
              <a:rPr lang="en-US" sz="1600" b="1" dirty="0"/>
              <a:t>Calculate</a:t>
            </a:r>
          </a:p>
          <a:p>
            <a:pPr algn="ctr"/>
            <a:r>
              <a:rPr lang="en-US" sz="1600" b="1" dirty="0"/>
              <a:t>Data</a:t>
            </a:r>
            <a:endParaRPr lang="he-IL" sz="1600" b="1" dirty="0"/>
          </a:p>
        </p:txBody>
      </p:sp>
      <p:sp>
        <p:nvSpPr>
          <p:cNvPr id="12" name="סוגר זוויתי 11"/>
          <p:cNvSpPr/>
          <p:nvPr/>
        </p:nvSpPr>
        <p:spPr>
          <a:xfrm>
            <a:off x="4601028" y="2808517"/>
            <a:ext cx="1763402" cy="957943"/>
          </a:xfrm>
          <a:prstGeom prst="chevron">
            <a:avLst>
              <a:gd name="adj" fmla="val 37879"/>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9" name="TextBox 18"/>
          <p:cNvSpPr txBox="1"/>
          <p:nvPr/>
        </p:nvSpPr>
        <p:spPr>
          <a:xfrm>
            <a:off x="5001235" y="3004456"/>
            <a:ext cx="1123583" cy="584775"/>
          </a:xfrm>
          <a:prstGeom prst="rect">
            <a:avLst/>
          </a:prstGeom>
          <a:noFill/>
        </p:spPr>
        <p:txBody>
          <a:bodyPr wrap="square" rtlCol="1">
            <a:spAutoFit/>
          </a:bodyPr>
          <a:lstStyle/>
          <a:p>
            <a:r>
              <a:rPr lang="en-US" sz="1600" b="1" dirty="0"/>
              <a:t>Filter &amp; Sort</a:t>
            </a:r>
            <a:endParaRPr lang="he-IL" sz="1600" b="1" dirty="0"/>
          </a:p>
        </p:txBody>
      </p:sp>
      <p:sp>
        <p:nvSpPr>
          <p:cNvPr id="21" name="TextBox 20"/>
          <p:cNvSpPr txBox="1"/>
          <p:nvPr/>
        </p:nvSpPr>
        <p:spPr>
          <a:xfrm>
            <a:off x="6400799" y="3149598"/>
            <a:ext cx="1727200" cy="338554"/>
          </a:xfrm>
          <a:prstGeom prst="rect">
            <a:avLst/>
          </a:prstGeom>
          <a:noFill/>
        </p:spPr>
        <p:txBody>
          <a:bodyPr wrap="square" rtlCol="1">
            <a:spAutoFit/>
          </a:bodyPr>
          <a:lstStyle/>
          <a:p>
            <a:r>
              <a:rPr lang="en-US" sz="1600" b="1" dirty="0"/>
              <a:t>Find Work</a:t>
            </a:r>
            <a:endParaRPr lang="he-IL" sz="1600" b="1" dirty="0"/>
          </a:p>
        </p:txBody>
      </p:sp>
      <p:sp>
        <p:nvSpPr>
          <p:cNvPr id="25" name="TextBox 24"/>
          <p:cNvSpPr txBox="1"/>
          <p:nvPr/>
        </p:nvSpPr>
        <p:spPr>
          <a:xfrm>
            <a:off x="7990110" y="3113312"/>
            <a:ext cx="1727200" cy="338554"/>
          </a:xfrm>
          <a:prstGeom prst="rect">
            <a:avLst/>
          </a:prstGeom>
          <a:noFill/>
        </p:spPr>
        <p:txBody>
          <a:bodyPr wrap="square" rtlCol="1">
            <a:spAutoFit/>
          </a:bodyPr>
          <a:lstStyle/>
          <a:p>
            <a:r>
              <a:rPr lang="en-US" sz="1600" b="1" dirty="0"/>
              <a:t>Interpolate</a:t>
            </a:r>
            <a:endParaRPr lang="he-IL" sz="1600" b="1" dirty="0"/>
          </a:p>
        </p:txBody>
      </p:sp>
      <p:sp>
        <p:nvSpPr>
          <p:cNvPr id="26" name="TextBox 25"/>
          <p:cNvSpPr txBox="1"/>
          <p:nvPr/>
        </p:nvSpPr>
        <p:spPr>
          <a:xfrm>
            <a:off x="9710057" y="3048000"/>
            <a:ext cx="1219200" cy="584775"/>
          </a:xfrm>
          <a:prstGeom prst="rect">
            <a:avLst/>
          </a:prstGeom>
          <a:noFill/>
        </p:spPr>
        <p:txBody>
          <a:bodyPr wrap="square" rtlCol="1">
            <a:spAutoFit/>
          </a:bodyPr>
          <a:lstStyle/>
          <a:p>
            <a:r>
              <a:rPr lang="en-US" sz="1600" b="1" dirty="0"/>
              <a:t>Show Graphs</a:t>
            </a:r>
            <a:endParaRPr lang="he-IL" sz="1600" b="1" dirty="0"/>
          </a:p>
        </p:txBody>
      </p:sp>
      <p:sp>
        <p:nvSpPr>
          <p:cNvPr id="20" name="מציין מיקום של מספר שקופית 19"/>
          <p:cNvSpPr>
            <a:spLocks noGrp="1"/>
          </p:cNvSpPr>
          <p:nvPr>
            <p:ph type="sldNum" sz="quarter" idx="12"/>
          </p:nvPr>
        </p:nvSpPr>
        <p:spPr/>
        <p:txBody>
          <a:bodyPr/>
          <a:lstStyle/>
          <a:p>
            <a:fld id="{B680FC55-1330-49F3-9BFC-D1077224B26A}" type="slidenum">
              <a:rPr lang="he-IL" smtClean="0"/>
              <a:pPr/>
              <a:t>21</a:t>
            </a:fld>
            <a:endParaRPr lang="he-IL"/>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p:txBody>
          <a:bodyPr/>
          <a:lstStyle/>
          <a:p>
            <a:fld id="{B680FC55-1330-49F3-9BFC-D1077224B26A}" type="slidenum">
              <a:rPr lang="he-IL" smtClean="0"/>
              <a:pPr/>
              <a:t>22</a:t>
            </a:fld>
            <a:endParaRPr lang="he-IL"/>
          </a:p>
        </p:txBody>
      </p:sp>
      <p:pic>
        <p:nvPicPr>
          <p:cNvPr id="6" name="תמונה 5" descr="graph2.jpg"/>
          <p:cNvPicPr>
            <a:picLocks noChangeAspect="1"/>
          </p:cNvPicPr>
          <p:nvPr/>
        </p:nvPicPr>
        <p:blipFill>
          <a:blip r:embed="rId2"/>
          <a:stretch>
            <a:fillRect/>
          </a:stretch>
        </p:blipFill>
        <p:spPr>
          <a:xfrm>
            <a:off x="580571" y="2686304"/>
            <a:ext cx="5676442" cy="3529715"/>
          </a:xfrm>
          <a:prstGeom prst="rect">
            <a:avLst/>
          </a:prstGeom>
        </p:spPr>
      </p:pic>
      <p:sp>
        <p:nvSpPr>
          <p:cNvPr id="7" name="TextBox 6"/>
          <p:cNvSpPr txBox="1"/>
          <p:nvPr/>
        </p:nvSpPr>
        <p:spPr>
          <a:xfrm>
            <a:off x="1093157" y="933496"/>
            <a:ext cx="4528456" cy="1107996"/>
          </a:xfrm>
          <a:prstGeom prst="rect">
            <a:avLst/>
          </a:prstGeom>
          <a:noFill/>
        </p:spPr>
        <p:txBody>
          <a:bodyPr wrap="square" rtlCol="1">
            <a:spAutoFit/>
          </a:bodyPr>
          <a:lstStyle/>
          <a:p>
            <a:r>
              <a:rPr lang="en-US" sz="4800" b="1" dirty="0">
                <a:ln w="9525">
                  <a:solidFill>
                    <a:schemeClr val="bg1"/>
                  </a:solidFill>
                  <a:prstDash val="solid"/>
                </a:ln>
                <a:effectLst>
                  <a:outerShdw blurRad="12700" dist="38100" dir="2700000" algn="tl" rotWithShape="0">
                    <a:schemeClr val="bg1">
                      <a:lumMod val="50000"/>
                    </a:schemeClr>
                  </a:outerShdw>
                </a:effectLst>
              </a:rPr>
              <a:t>The Graphs</a:t>
            </a:r>
          </a:p>
          <a:p>
            <a:endParaRPr lang="he-IL" dirty="0"/>
          </a:p>
        </p:txBody>
      </p:sp>
      <p:pic>
        <p:nvPicPr>
          <p:cNvPr id="5" name="מציין מיקום תוכן 4" descr="graph1.jpg"/>
          <p:cNvPicPr>
            <a:picLocks noGrp="1" noChangeAspect="1"/>
          </p:cNvPicPr>
          <p:nvPr>
            <p:ph idx="1"/>
          </p:nvPr>
        </p:nvPicPr>
        <p:blipFill>
          <a:blip r:embed="rId3"/>
          <a:stretch>
            <a:fillRect/>
          </a:stretch>
        </p:blipFill>
        <p:spPr>
          <a:xfrm>
            <a:off x="5854384" y="646341"/>
            <a:ext cx="5640931" cy="3511890"/>
          </a:xfrm>
        </p:spPr>
      </p:pic>
      <p:sp>
        <p:nvSpPr>
          <p:cNvPr id="2" name="TextBox 1">
            <a:extLst>
              <a:ext uri="{FF2B5EF4-FFF2-40B4-BE49-F238E27FC236}">
                <a16:creationId xmlns:a16="http://schemas.microsoft.com/office/drawing/2014/main" id="{2EF7CBA9-8C7A-4173-9A5E-1C0F02516096}"/>
              </a:ext>
            </a:extLst>
          </p:cNvPr>
          <p:cNvSpPr txBox="1"/>
          <p:nvPr/>
        </p:nvSpPr>
        <p:spPr>
          <a:xfrm>
            <a:off x="1662133" y="5812812"/>
            <a:ext cx="4809354" cy="369332"/>
          </a:xfrm>
          <a:prstGeom prst="rect">
            <a:avLst/>
          </a:prstGeom>
          <a:noFill/>
        </p:spPr>
        <p:txBody>
          <a:bodyPr wrap="square" rtlCol="1">
            <a:spAutoFit/>
          </a:bodyPr>
          <a:lstStyle/>
          <a:p>
            <a:r>
              <a:rPr lang="en-US" b="1" dirty="0">
                <a:solidFill>
                  <a:srgbClr val="C00000"/>
                </a:solidFill>
              </a:rPr>
              <a:t>Electrical Power by Current Graph</a:t>
            </a:r>
            <a:endParaRPr lang="he-IL" b="1" dirty="0">
              <a:solidFill>
                <a:srgbClr val="C00000"/>
              </a:solidFill>
            </a:endParaRPr>
          </a:p>
        </p:txBody>
      </p:sp>
      <p:sp>
        <p:nvSpPr>
          <p:cNvPr id="8" name="TextBox 7">
            <a:extLst>
              <a:ext uri="{FF2B5EF4-FFF2-40B4-BE49-F238E27FC236}">
                <a16:creationId xmlns:a16="http://schemas.microsoft.com/office/drawing/2014/main" id="{26BB8064-5996-4D61-9447-6BAED79E9D21}"/>
              </a:ext>
            </a:extLst>
          </p:cNvPr>
          <p:cNvSpPr txBox="1"/>
          <p:nvPr/>
        </p:nvSpPr>
        <p:spPr>
          <a:xfrm>
            <a:off x="7074396" y="3756815"/>
            <a:ext cx="4008582" cy="369332"/>
          </a:xfrm>
          <a:prstGeom prst="rect">
            <a:avLst/>
          </a:prstGeom>
          <a:noFill/>
        </p:spPr>
        <p:txBody>
          <a:bodyPr wrap="square" rtlCol="1">
            <a:spAutoFit/>
          </a:bodyPr>
          <a:lstStyle/>
          <a:p>
            <a:r>
              <a:rPr lang="en-US" b="1" dirty="0">
                <a:solidFill>
                  <a:srgbClr val="C00000"/>
                </a:solidFill>
              </a:rPr>
              <a:t>Engine Performance Graph</a:t>
            </a:r>
            <a:endParaRPr lang="he-IL" b="1" dirty="0">
              <a:solidFill>
                <a:srgbClr val="C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4812E8-79C7-44A5-9164-F901FBB13849}"/>
              </a:ext>
            </a:extLst>
          </p:cNvPr>
          <p:cNvSpPr/>
          <p:nvPr/>
        </p:nvSpPr>
        <p:spPr>
          <a:xfrm>
            <a:off x="107492" y="2074997"/>
            <a:ext cx="3118161" cy="2308324"/>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Use</a:t>
            </a:r>
          </a:p>
          <a:p>
            <a:pPr algn="ctr"/>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Case</a:t>
            </a:r>
          </a:p>
          <a:p>
            <a:pPr algn="ctr"/>
            <a:r>
              <a:rPr lang="en-US" sz="4800" b="1" dirty="0">
                <a:ln w="9525">
                  <a:solidFill>
                    <a:schemeClr val="bg1"/>
                  </a:solidFill>
                  <a:prstDash val="solid"/>
                </a:ln>
                <a:effectLst>
                  <a:outerShdw blurRad="12700" dist="38100" dir="2700000" algn="tl" rotWithShape="0">
                    <a:schemeClr val="bg1">
                      <a:lumMod val="50000"/>
                    </a:schemeClr>
                  </a:outerShdw>
                </a:effectLst>
              </a:rPr>
              <a:t>Diagram</a:t>
            </a:r>
            <a:endPar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7" name="מחבר ישר 6"/>
          <p:cNvCxnSpPr/>
          <p:nvPr/>
        </p:nvCxnSpPr>
        <p:spPr>
          <a:xfrm rot="16200000" flipH="1">
            <a:off x="106216" y="3422176"/>
            <a:ext cx="6858000" cy="136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מציין מיקום של מספר שקופית 7"/>
          <p:cNvSpPr>
            <a:spLocks noGrp="1"/>
          </p:cNvSpPr>
          <p:nvPr>
            <p:ph type="sldNum" sz="quarter" idx="12"/>
          </p:nvPr>
        </p:nvSpPr>
        <p:spPr/>
        <p:txBody>
          <a:bodyPr/>
          <a:lstStyle/>
          <a:p>
            <a:fld id="{B680FC55-1330-49F3-9BFC-D1077224B26A}" type="slidenum">
              <a:rPr lang="he-IL" smtClean="0"/>
              <a:pPr/>
              <a:t>23</a:t>
            </a:fld>
            <a:endParaRPr lang="he-IL"/>
          </a:p>
        </p:txBody>
      </p:sp>
      <p:pic>
        <p:nvPicPr>
          <p:cNvPr id="3" name="Picture 2" descr="A close up of text on a white background&#10;&#10;Description automatically generated">
            <a:extLst>
              <a:ext uri="{FF2B5EF4-FFF2-40B4-BE49-F238E27FC236}">
                <a16:creationId xmlns:a16="http://schemas.microsoft.com/office/drawing/2014/main" id="{A39AEAF5-8270-486F-B1FD-BDFCCBAF3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273" y="34908"/>
            <a:ext cx="6641717" cy="6752219"/>
          </a:xfrm>
          <a:prstGeom prst="rect">
            <a:avLst/>
          </a:prstGeom>
        </p:spPr>
      </p:pic>
    </p:spTree>
    <p:extLst>
      <p:ext uri="{BB962C8B-B14F-4D97-AF65-F5344CB8AC3E}">
        <p14:creationId xmlns:p14="http://schemas.microsoft.com/office/powerpoint/2010/main" val="2378577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627133-EC30-4AF2-B701-1F56E3538101}"/>
              </a:ext>
            </a:extLst>
          </p:cNvPr>
          <p:cNvSpPr/>
          <p:nvPr/>
        </p:nvSpPr>
        <p:spPr>
          <a:xfrm>
            <a:off x="78654" y="2513091"/>
            <a:ext cx="3281751" cy="1569660"/>
          </a:xfrm>
          <a:prstGeom prst="rect">
            <a:avLst/>
          </a:prstGeom>
          <a:noFill/>
        </p:spPr>
        <p:txBody>
          <a:bodyPr wrap="square" lIns="91440" tIns="45720" rIns="91440" bIns="45720">
            <a:spAutoFit/>
          </a:bodyPr>
          <a:lstStyle/>
          <a:p>
            <a:pPr algn="ctr"/>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Class Diagram</a:t>
            </a:r>
          </a:p>
        </p:txBody>
      </p:sp>
      <p:cxnSp>
        <p:nvCxnSpPr>
          <p:cNvPr id="5" name="מחבר ישר 4"/>
          <p:cNvCxnSpPr/>
          <p:nvPr/>
        </p:nvCxnSpPr>
        <p:spPr>
          <a:xfrm rot="16200000" flipH="1">
            <a:off x="-25662" y="3422176"/>
            <a:ext cx="6858000" cy="136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מציין מיקום של מספר שקופית 6"/>
          <p:cNvSpPr>
            <a:spLocks noGrp="1"/>
          </p:cNvSpPr>
          <p:nvPr>
            <p:ph type="sldNum" sz="quarter" idx="12"/>
          </p:nvPr>
        </p:nvSpPr>
        <p:spPr/>
        <p:txBody>
          <a:bodyPr/>
          <a:lstStyle/>
          <a:p>
            <a:fld id="{B680FC55-1330-49F3-9BFC-D1077224B26A}" type="slidenum">
              <a:rPr lang="he-IL" smtClean="0"/>
              <a:pPr/>
              <a:t>24</a:t>
            </a:fld>
            <a:endParaRPr lang="he-IL"/>
          </a:p>
        </p:txBody>
      </p:sp>
      <p:pic>
        <p:nvPicPr>
          <p:cNvPr id="9" name="תמונה 8" descr="Class Diagram1.jpg"/>
          <p:cNvPicPr>
            <a:picLocks noChangeAspect="1"/>
          </p:cNvPicPr>
          <p:nvPr/>
        </p:nvPicPr>
        <p:blipFill>
          <a:blip r:embed="rId3"/>
          <a:stretch>
            <a:fillRect/>
          </a:stretch>
        </p:blipFill>
        <p:spPr>
          <a:xfrm>
            <a:off x="3500871" y="126125"/>
            <a:ext cx="8676615" cy="6621516"/>
          </a:xfrm>
          <a:prstGeom prst="rect">
            <a:avLst/>
          </a:prstGeom>
        </p:spPr>
      </p:pic>
    </p:spTree>
    <p:extLst>
      <p:ext uri="{BB962C8B-B14F-4D97-AF65-F5344CB8AC3E}">
        <p14:creationId xmlns:p14="http://schemas.microsoft.com/office/powerpoint/2010/main" val="410425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06221F-47C2-4AE0-AC3A-5530D3588D63}"/>
              </a:ext>
            </a:extLst>
          </p:cNvPr>
          <p:cNvSpPr/>
          <p:nvPr/>
        </p:nvSpPr>
        <p:spPr>
          <a:xfrm>
            <a:off x="451296" y="5892226"/>
            <a:ext cx="5434500"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Graphic User Interface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מציין מיקום של מספר שקופית 3"/>
          <p:cNvSpPr>
            <a:spLocks noGrp="1"/>
          </p:cNvSpPr>
          <p:nvPr>
            <p:ph type="sldNum" sz="quarter" idx="12"/>
          </p:nvPr>
        </p:nvSpPr>
        <p:spPr/>
        <p:txBody>
          <a:bodyPr/>
          <a:lstStyle/>
          <a:p>
            <a:fld id="{B680FC55-1330-49F3-9BFC-D1077224B26A}" type="slidenum">
              <a:rPr lang="he-IL" smtClean="0"/>
              <a:pPr/>
              <a:t>25</a:t>
            </a:fld>
            <a:endParaRPr lang="he-IL"/>
          </a:p>
        </p:txBody>
      </p:sp>
      <p:pic>
        <p:nvPicPr>
          <p:cNvPr id="2" name="ScreenCaptureProject3_1">
            <a:hlinkClick r:id="" action="ppaction://media"/>
            <a:extLst>
              <a:ext uri="{FF2B5EF4-FFF2-40B4-BE49-F238E27FC236}">
                <a16:creationId xmlns:a16="http://schemas.microsoft.com/office/drawing/2014/main" id="{306B2275-7EB6-4706-8C98-38B7A98289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9744" y="526486"/>
            <a:ext cx="9470761" cy="5225248"/>
          </a:xfrm>
          <a:prstGeom prst="rect">
            <a:avLst/>
          </a:prstGeom>
        </p:spPr>
      </p:pic>
    </p:spTree>
    <p:extLst>
      <p:ext uri="{BB962C8B-B14F-4D97-AF65-F5344CB8AC3E}">
        <p14:creationId xmlns:p14="http://schemas.microsoft.com/office/powerpoint/2010/main" val="22192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DE0A0-3DDB-4122-95F0-02E6E0A14235}"/>
              </a:ext>
            </a:extLst>
          </p:cNvPr>
          <p:cNvPicPr/>
          <p:nvPr/>
        </p:nvPicPr>
        <p:blipFill rotWithShape="1">
          <a:blip r:embed="rId3"/>
          <a:srcRect t="21096" r="78326" b="59474"/>
          <a:stretch/>
        </p:blipFill>
        <p:spPr bwMode="auto">
          <a:xfrm>
            <a:off x="956597" y="3141274"/>
            <a:ext cx="4175240" cy="1213339"/>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B5A32B04-642A-4093-89B7-177BF0490145}"/>
              </a:ext>
            </a:extLst>
          </p:cNvPr>
          <p:cNvPicPr/>
          <p:nvPr/>
        </p:nvPicPr>
        <p:blipFill rotWithShape="1">
          <a:blip r:embed="rId3"/>
          <a:srcRect l="49121"/>
          <a:stretch/>
        </p:blipFill>
        <p:spPr bwMode="auto">
          <a:xfrm>
            <a:off x="5700234" y="2057399"/>
            <a:ext cx="5863481" cy="375431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5A08C30-3731-4B93-828A-1FAFA8A5C37F}"/>
              </a:ext>
            </a:extLst>
          </p:cNvPr>
          <p:cNvSpPr txBox="1"/>
          <p:nvPr/>
        </p:nvSpPr>
        <p:spPr>
          <a:xfrm>
            <a:off x="1093156" y="933496"/>
            <a:ext cx="7646397" cy="1107996"/>
          </a:xfrm>
          <a:prstGeom prst="rect">
            <a:avLst/>
          </a:prstGeom>
          <a:noFill/>
        </p:spPr>
        <p:txBody>
          <a:bodyPr wrap="square" rtlCol="1">
            <a:spAutoFit/>
          </a:bodyPr>
          <a:lstStyle/>
          <a:p>
            <a:r>
              <a:rPr lang="en-US" sz="4800" b="1" dirty="0">
                <a:ln w="9525">
                  <a:solidFill>
                    <a:schemeClr val="bg1"/>
                  </a:solidFill>
                  <a:prstDash val="solid"/>
                </a:ln>
                <a:effectLst>
                  <a:outerShdw blurRad="12700" dist="38100" dir="2700000" algn="tl" rotWithShape="0">
                    <a:schemeClr val="bg1">
                      <a:lumMod val="50000"/>
                    </a:schemeClr>
                  </a:outerShdw>
                </a:effectLst>
              </a:rPr>
              <a:t>Interpolation Testing</a:t>
            </a:r>
          </a:p>
          <a:p>
            <a:endParaRPr lang="he-IL" dirty="0"/>
          </a:p>
        </p:txBody>
      </p:sp>
    </p:spTree>
    <p:extLst>
      <p:ext uri="{BB962C8B-B14F-4D97-AF65-F5344CB8AC3E}">
        <p14:creationId xmlns:p14="http://schemas.microsoft.com/office/powerpoint/2010/main" val="3405592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09187" y="995107"/>
            <a:ext cx="8204090" cy="1051560"/>
          </a:xfrm>
        </p:spPr>
        <p:txBody>
          <a:bodyPr>
            <a:noAutofit/>
          </a:bodyPr>
          <a:lstStyle/>
          <a:p>
            <a:r>
              <a:rPr lang="en-US" sz="480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 &amp; Conclusions </a:t>
            </a:r>
          </a:p>
        </p:txBody>
      </p:sp>
      <p:sp>
        <p:nvSpPr>
          <p:cNvPr id="4" name="מציין מיקום של מספר שקופית 3"/>
          <p:cNvSpPr>
            <a:spLocks noGrp="1"/>
          </p:cNvSpPr>
          <p:nvPr>
            <p:ph type="sldNum" sz="quarter" idx="12"/>
          </p:nvPr>
        </p:nvSpPr>
        <p:spPr/>
        <p:txBody>
          <a:bodyPr/>
          <a:lstStyle/>
          <a:p>
            <a:fld id="{B680FC55-1330-49F3-9BFC-D1077224B26A}" type="slidenum">
              <a:rPr lang="he-IL" smtClean="0"/>
              <a:pPr/>
              <a:t>27</a:t>
            </a:fld>
            <a:endParaRPr lang="he-IL"/>
          </a:p>
        </p:txBody>
      </p:sp>
      <p:sp>
        <p:nvSpPr>
          <p:cNvPr id="5" name="כותרת 1">
            <a:extLst>
              <a:ext uri="{FF2B5EF4-FFF2-40B4-BE49-F238E27FC236}">
                <a16:creationId xmlns:a16="http://schemas.microsoft.com/office/drawing/2014/main" id="{7FFD2AA7-B202-4DF6-8634-201D128361A0}"/>
              </a:ext>
            </a:extLst>
          </p:cNvPr>
          <p:cNvSpPr txBox="1">
            <a:spLocks/>
          </p:cNvSpPr>
          <p:nvPr/>
        </p:nvSpPr>
        <p:spPr>
          <a:xfrm>
            <a:off x="1940560" y="2190261"/>
            <a:ext cx="7399383" cy="2801257"/>
          </a:xfrm>
          <a:prstGeom prst="rect">
            <a:avLst/>
          </a:prstGeom>
        </p:spPr>
        <p:txBody>
          <a:bodyPr vert="horz" anchor="b">
            <a:normAutofit/>
          </a:bodyPr>
          <a:lstStyle>
            <a:lvl1pPr algn="l" rtl="1"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algn="ctr" defTabSz="914400"/>
            <a:endParaRPr lang="he-IL" sz="6600" dirty="0">
              <a:solidFill>
                <a:schemeClr val="tx1"/>
              </a:solidFill>
            </a:endParaRPr>
          </a:p>
        </p:txBody>
      </p:sp>
      <p:sp>
        <p:nvSpPr>
          <p:cNvPr id="3" name="TextBox 2">
            <a:extLst>
              <a:ext uri="{FF2B5EF4-FFF2-40B4-BE49-F238E27FC236}">
                <a16:creationId xmlns:a16="http://schemas.microsoft.com/office/drawing/2014/main" id="{C57D5547-2D27-4526-8C79-52A7AE847BF0}"/>
              </a:ext>
            </a:extLst>
          </p:cNvPr>
          <p:cNvSpPr txBox="1"/>
          <p:nvPr/>
        </p:nvSpPr>
        <p:spPr>
          <a:xfrm>
            <a:off x="1309187" y="2356338"/>
            <a:ext cx="9470182" cy="1200329"/>
          </a:xfrm>
          <a:prstGeom prst="rect">
            <a:avLst/>
          </a:prstGeom>
          <a:noFill/>
        </p:spPr>
        <p:txBody>
          <a:bodyPr wrap="square" rtlCol="1">
            <a:spAutoFit/>
          </a:bodyPr>
          <a:lstStyle/>
          <a:p>
            <a:pPr marL="285750" indent="-285750">
              <a:buFont typeface="Arial" panose="020B0604020202020204" pitchFamily="34" charset="0"/>
              <a:buChar char="•"/>
            </a:pPr>
            <a:r>
              <a:rPr lang="en-US" dirty="0"/>
              <a:t>We were able to achieve less than 0.2% calculating the area using Natural Spline Interpolation with the method previously discussed.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he-IL" dirty="0"/>
          </a:p>
        </p:txBody>
      </p:sp>
      <p:graphicFrame>
        <p:nvGraphicFramePr>
          <p:cNvPr id="6" name="Table 5">
            <a:extLst>
              <a:ext uri="{FF2B5EF4-FFF2-40B4-BE49-F238E27FC236}">
                <a16:creationId xmlns:a16="http://schemas.microsoft.com/office/drawing/2014/main" id="{2A80427F-094B-4D80-8E54-5B8EC7EF1DF0}"/>
              </a:ext>
            </a:extLst>
          </p:cNvPr>
          <p:cNvGraphicFramePr>
            <a:graphicFrameLocks noGrp="1"/>
          </p:cNvGraphicFramePr>
          <p:nvPr>
            <p:extLst>
              <p:ext uri="{D42A27DB-BD31-4B8C-83A1-F6EECF244321}">
                <p14:modId xmlns:p14="http://schemas.microsoft.com/office/powerpoint/2010/main" val="543514446"/>
              </p:ext>
            </p:extLst>
          </p:nvPr>
        </p:nvGraphicFramePr>
        <p:xfrm>
          <a:off x="1211943" y="3304244"/>
          <a:ext cx="8128000" cy="2301240"/>
        </p:xfrm>
        <a:graphic>
          <a:graphicData uri="http://schemas.openxmlformats.org/drawingml/2006/table">
            <a:tbl>
              <a:tblPr rtl="1" firstRow="1" bandRow="1">
                <a:tableStyleId>{5C22544A-7EE6-4342-B048-85BDC9FD1C3A}</a:tableStyleId>
              </a:tblPr>
              <a:tblGrid>
                <a:gridCol w="1625600">
                  <a:extLst>
                    <a:ext uri="{9D8B030D-6E8A-4147-A177-3AD203B41FA5}">
                      <a16:colId xmlns:a16="http://schemas.microsoft.com/office/drawing/2014/main" val="3254357605"/>
                    </a:ext>
                  </a:extLst>
                </a:gridCol>
                <a:gridCol w="1625600">
                  <a:extLst>
                    <a:ext uri="{9D8B030D-6E8A-4147-A177-3AD203B41FA5}">
                      <a16:colId xmlns:a16="http://schemas.microsoft.com/office/drawing/2014/main" val="2015897359"/>
                    </a:ext>
                  </a:extLst>
                </a:gridCol>
                <a:gridCol w="1625600">
                  <a:extLst>
                    <a:ext uri="{9D8B030D-6E8A-4147-A177-3AD203B41FA5}">
                      <a16:colId xmlns:a16="http://schemas.microsoft.com/office/drawing/2014/main" val="373335350"/>
                    </a:ext>
                  </a:extLst>
                </a:gridCol>
                <a:gridCol w="1625600">
                  <a:extLst>
                    <a:ext uri="{9D8B030D-6E8A-4147-A177-3AD203B41FA5}">
                      <a16:colId xmlns:a16="http://schemas.microsoft.com/office/drawing/2014/main" val="919121678"/>
                    </a:ext>
                  </a:extLst>
                </a:gridCol>
                <a:gridCol w="1625600">
                  <a:extLst>
                    <a:ext uri="{9D8B030D-6E8A-4147-A177-3AD203B41FA5}">
                      <a16:colId xmlns:a16="http://schemas.microsoft.com/office/drawing/2014/main" val="4096473008"/>
                    </a:ext>
                  </a:extLst>
                </a:gridCol>
              </a:tblGrid>
              <a:tr h="370840">
                <a:tc>
                  <a:txBody>
                    <a:bodyPr/>
                    <a:lstStyle/>
                    <a:p>
                      <a:pPr algn="ctr" rtl="1"/>
                      <a:r>
                        <a:rPr lang="en-US" dirty="0"/>
                        <a:t>Riemann sum using given points</a:t>
                      </a:r>
                      <a:endParaRPr lang="he-IL" dirty="0"/>
                    </a:p>
                  </a:txBody>
                  <a:tcPr/>
                </a:tc>
                <a:tc>
                  <a:txBody>
                    <a:bodyPr/>
                    <a:lstStyle/>
                    <a:p>
                      <a:pPr algn="ctr" rtl="1"/>
                      <a:r>
                        <a:rPr lang="en-US" dirty="0"/>
                        <a:t>De Casteljau’s</a:t>
                      </a:r>
                    </a:p>
                    <a:p>
                      <a:pPr algn="ctr" rtl="1"/>
                      <a:r>
                        <a:rPr lang="en-US" dirty="0"/>
                        <a:t>Algorithm</a:t>
                      </a:r>
                      <a:endParaRPr lang="he-IL" dirty="0"/>
                    </a:p>
                  </a:txBody>
                  <a:tcPr/>
                </a:tc>
                <a:tc>
                  <a:txBody>
                    <a:bodyPr/>
                    <a:lstStyle/>
                    <a:p>
                      <a:pPr algn="ctr" rtl="1"/>
                      <a:r>
                        <a:rPr lang="en-US" dirty="0"/>
                        <a:t>Natural Cubic </a:t>
                      </a:r>
                    </a:p>
                    <a:p>
                      <a:pPr algn="ctr" rtl="1"/>
                      <a:r>
                        <a:rPr lang="en-US" dirty="0"/>
                        <a:t>Spline</a:t>
                      </a:r>
                      <a:endParaRPr lang="he-IL" dirty="0"/>
                    </a:p>
                  </a:txBody>
                  <a:tcPr/>
                </a:tc>
                <a:tc>
                  <a:txBody>
                    <a:bodyPr/>
                    <a:lstStyle/>
                    <a:p>
                      <a:pPr algn="ctr" rtl="1"/>
                      <a:r>
                        <a:rPr lang="en-US" dirty="0"/>
                        <a:t>Real</a:t>
                      </a:r>
                      <a:endParaRPr lang="he-IL" dirty="0"/>
                    </a:p>
                  </a:txBody>
                  <a:tcPr/>
                </a:tc>
                <a:tc>
                  <a:txBody>
                    <a:bodyPr/>
                    <a:lstStyle/>
                    <a:p>
                      <a:pPr algn="ctr" rtl="1"/>
                      <a:endParaRPr lang="he-IL" dirty="0"/>
                    </a:p>
                  </a:txBody>
                  <a:tcPr/>
                </a:tc>
                <a:extLst>
                  <a:ext uri="{0D108BD9-81ED-4DB2-BD59-A6C34878D82A}">
                    <a16:rowId xmlns:a16="http://schemas.microsoft.com/office/drawing/2014/main" val="3882523517"/>
                  </a:ext>
                </a:extLst>
              </a:tr>
              <a:tr h="370840">
                <a:tc>
                  <a:txBody>
                    <a:bodyPr/>
                    <a:lstStyle/>
                    <a:p>
                      <a:pPr algn="ctr" rtl="1"/>
                      <a:r>
                        <a:rPr lang="en-US" dirty="0"/>
                        <a:t>7.09</a:t>
                      </a:r>
                      <a:endParaRPr lang="he-IL" dirty="0"/>
                    </a:p>
                  </a:txBody>
                  <a:tcPr/>
                </a:tc>
                <a:tc>
                  <a:txBody>
                    <a:bodyPr/>
                    <a:lstStyle/>
                    <a:p>
                      <a:pPr algn="ctr" rtl="1"/>
                      <a:r>
                        <a:rPr lang="en-US" dirty="0"/>
                        <a:t>3.85</a:t>
                      </a:r>
                      <a:endParaRPr lang="he-IL" dirty="0"/>
                    </a:p>
                  </a:txBody>
                  <a:tcPr/>
                </a:tc>
                <a:tc>
                  <a:txBody>
                    <a:bodyPr/>
                    <a:lstStyle/>
                    <a:p>
                      <a:pPr algn="ctr" rtl="1"/>
                      <a:r>
                        <a:rPr lang="en-US" dirty="0"/>
                        <a:t>7.84</a:t>
                      </a:r>
                      <a:endParaRPr lang="he-IL" dirty="0"/>
                    </a:p>
                  </a:txBody>
                  <a:tcPr/>
                </a:tc>
                <a:tc>
                  <a:txBody>
                    <a:bodyPr/>
                    <a:lstStyle/>
                    <a:p>
                      <a:pPr algn="ctr" rtl="1"/>
                      <a:r>
                        <a:rPr lang="en-US" dirty="0"/>
                        <a:t>7.853</a:t>
                      </a:r>
                      <a:endParaRPr lang="he-IL" dirty="0"/>
                    </a:p>
                  </a:txBody>
                  <a:tcPr/>
                </a:tc>
                <a:tc>
                  <a:txBody>
                    <a:bodyPr/>
                    <a:lstStyle/>
                    <a:p>
                      <a:pPr algn="ctr" rtl="1"/>
                      <a:r>
                        <a:rPr lang="en-US" dirty="0"/>
                        <a:t>Area</a:t>
                      </a:r>
                      <a:endParaRPr lang="he-IL" dirty="0"/>
                    </a:p>
                  </a:txBody>
                  <a:tcPr/>
                </a:tc>
                <a:extLst>
                  <a:ext uri="{0D108BD9-81ED-4DB2-BD59-A6C34878D82A}">
                    <a16:rowId xmlns:a16="http://schemas.microsoft.com/office/drawing/2014/main" val="1110420909"/>
                  </a:ext>
                </a:extLst>
              </a:tr>
              <a:tr h="370840">
                <a:tc>
                  <a:txBody>
                    <a:bodyPr/>
                    <a:lstStyle/>
                    <a:p>
                      <a:pPr algn="ctr" rtl="1"/>
                      <a:r>
                        <a:rPr lang="en-US" dirty="0"/>
                        <a:t>0.763</a:t>
                      </a:r>
                      <a:endParaRPr lang="he-IL" dirty="0"/>
                    </a:p>
                  </a:txBody>
                  <a:tcPr/>
                </a:tc>
                <a:tc>
                  <a:txBody>
                    <a:bodyPr/>
                    <a:lstStyle/>
                    <a:p>
                      <a:pPr algn="ctr" rtl="1"/>
                      <a:r>
                        <a:rPr lang="en-US" dirty="0"/>
                        <a:t>4</a:t>
                      </a:r>
                      <a:endParaRPr lang="he-IL" dirty="0"/>
                    </a:p>
                  </a:txBody>
                  <a:tcPr/>
                </a:tc>
                <a:tc>
                  <a:txBody>
                    <a:bodyPr/>
                    <a:lstStyle/>
                    <a:p>
                      <a:pPr algn="ctr" rtl="1"/>
                      <a:r>
                        <a:rPr lang="en-US" dirty="0"/>
                        <a:t>0.013</a:t>
                      </a:r>
                      <a:endParaRPr lang="he-IL" dirty="0"/>
                    </a:p>
                  </a:txBody>
                  <a:tcPr/>
                </a:tc>
                <a:tc>
                  <a:txBody>
                    <a:bodyPr/>
                    <a:lstStyle/>
                    <a:p>
                      <a:pPr algn="ctr" rtl="1"/>
                      <a:r>
                        <a:rPr lang="en-US" dirty="0"/>
                        <a:t>0.0</a:t>
                      </a:r>
                      <a:endParaRPr lang="he-IL" dirty="0"/>
                    </a:p>
                  </a:txBody>
                  <a:tcPr/>
                </a:tc>
                <a:tc>
                  <a:txBody>
                    <a:bodyPr/>
                    <a:lstStyle/>
                    <a:p>
                      <a:pPr algn="ctr" rtl="1"/>
                      <a:r>
                        <a:rPr lang="en-US" dirty="0"/>
                        <a:t>Difference</a:t>
                      </a:r>
                      <a:endParaRPr lang="he-IL" dirty="0"/>
                    </a:p>
                  </a:txBody>
                  <a:tcPr/>
                </a:tc>
                <a:extLst>
                  <a:ext uri="{0D108BD9-81ED-4DB2-BD59-A6C34878D82A}">
                    <a16:rowId xmlns:a16="http://schemas.microsoft.com/office/drawing/2014/main" val="645810090"/>
                  </a:ext>
                </a:extLst>
              </a:tr>
              <a:tr h="370840">
                <a:tc>
                  <a:txBody>
                    <a:bodyPr/>
                    <a:lstStyle/>
                    <a:p>
                      <a:pPr algn="ctr" rtl="1"/>
                      <a:r>
                        <a:rPr lang="en-US" dirty="0">
                          <a:solidFill>
                            <a:srgbClr val="FF0000"/>
                          </a:solidFill>
                        </a:rPr>
                        <a:t>9.6%</a:t>
                      </a:r>
                      <a:endParaRPr lang="he-IL" dirty="0">
                        <a:solidFill>
                          <a:srgbClr val="FF0000"/>
                        </a:solidFill>
                      </a:endParaRPr>
                    </a:p>
                  </a:txBody>
                  <a:tcPr/>
                </a:tc>
                <a:tc>
                  <a:txBody>
                    <a:bodyPr/>
                    <a:lstStyle/>
                    <a:p>
                      <a:pPr algn="ctr" rtl="1"/>
                      <a:r>
                        <a:rPr lang="en-US" dirty="0">
                          <a:solidFill>
                            <a:srgbClr val="FF0000"/>
                          </a:solidFill>
                        </a:rPr>
                        <a:t>51%</a:t>
                      </a:r>
                      <a:endParaRPr lang="he-IL" dirty="0">
                        <a:solidFill>
                          <a:srgbClr val="FF0000"/>
                        </a:solidFill>
                      </a:endParaRPr>
                    </a:p>
                  </a:txBody>
                  <a:tcPr/>
                </a:tc>
                <a:tc>
                  <a:txBody>
                    <a:bodyPr/>
                    <a:lstStyle/>
                    <a:p>
                      <a:pPr algn="ctr" rtl="1"/>
                      <a:r>
                        <a:rPr lang="en-US" dirty="0">
                          <a:solidFill>
                            <a:srgbClr val="00B050"/>
                          </a:solidFill>
                        </a:rPr>
                        <a:t>0.17%</a:t>
                      </a:r>
                      <a:endParaRPr lang="he-IL" dirty="0">
                        <a:solidFill>
                          <a:srgbClr val="00B050"/>
                        </a:solidFill>
                      </a:endParaRPr>
                    </a:p>
                  </a:txBody>
                  <a:tcPr/>
                </a:tc>
                <a:tc>
                  <a:txBody>
                    <a:bodyPr/>
                    <a:lstStyle/>
                    <a:p>
                      <a:pPr algn="ctr" rtl="1"/>
                      <a:r>
                        <a:rPr lang="en-US" dirty="0"/>
                        <a:t>0%</a:t>
                      </a:r>
                      <a:endParaRPr lang="he-IL" dirty="0"/>
                    </a:p>
                  </a:txBody>
                  <a:tcPr/>
                </a:tc>
                <a:tc>
                  <a:txBody>
                    <a:bodyPr/>
                    <a:lstStyle/>
                    <a:p>
                      <a:pPr algn="ctr" rtl="1"/>
                      <a:r>
                        <a:rPr lang="en-US" dirty="0"/>
                        <a:t>Error</a:t>
                      </a:r>
                      <a:endParaRPr lang="he-IL" dirty="0"/>
                    </a:p>
                  </a:txBody>
                  <a:tcPr/>
                </a:tc>
                <a:extLst>
                  <a:ext uri="{0D108BD9-81ED-4DB2-BD59-A6C34878D82A}">
                    <a16:rowId xmlns:a16="http://schemas.microsoft.com/office/drawing/2014/main" val="402471764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397760" y="1117599"/>
            <a:ext cx="7399383" cy="2801257"/>
          </a:xfrm>
        </p:spPr>
        <p:txBody>
          <a:bodyPr>
            <a:normAutofit/>
          </a:bodyPr>
          <a:lstStyle/>
          <a:p>
            <a:pPr algn="ctr"/>
            <a:r>
              <a:rPr lang="en-US" sz="6600" dirty="0">
                <a:solidFill>
                  <a:schemeClr val="tx1"/>
                </a:solidFill>
              </a:rPr>
              <a:t>Thank You</a:t>
            </a:r>
            <a:br>
              <a:rPr lang="en-US" sz="6600" dirty="0">
                <a:solidFill>
                  <a:schemeClr val="tx1"/>
                </a:solidFill>
              </a:rPr>
            </a:br>
            <a:r>
              <a:rPr lang="en-US" sz="6600" dirty="0">
                <a:solidFill>
                  <a:schemeClr val="tx1"/>
                </a:solidFill>
              </a:rPr>
              <a:t> For Listening! </a:t>
            </a:r>
            <a:endParaRPr lang="he-IL" sz="6600" dirty="0">
              <a:solidFill>
                <a:schemeClr val="tx1"/>
              </a:solidFill>
            </a:endParaRPr>
          </a:p>
        </p:txBody>
      </p:sp>
      <p:sp>
        <p:nvSpPr>
          <p:cNvPr id="4" name="מציין מיקום של מספר שקופית 3"/>
          <p:cNvSpPr>
            <a:spLocks noGrp="1"/>
          </p:cNvSpPr>
          <p:nvPr>
            <p:ph type="sldNum" sz="quarter" idx="12"/>
          </p:nvPr>
        </p:nvSpPr>
        <p:spPr/>
        <p:txBody>
          <a:bodyPr/>
          <a:lstStyle/>
          <a:p>
            <a:fld id="{B680FC55-1330-49F3-9BFC-D1077224B26A}" type="slidenum">
              <a:rPr lang="he-IL" smtClean="0"/>
              <a:pPr/>
              <a:t>28</a:t>
            </a:fld>
            <a:endParaRPr lang="he-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24BEE1-B5A7-4870-8CCF-2324F932240B}"/>
              </a:ext>
            </a:extLst>
          </p:cNvPr>
          <p:cNvSpPr/>
          <p:nvPr/>
        </p:nvSpPr>
        <p:spPr>
          <a:xfrm>
            <a:off x="1843977" y="840236"/>
            <a:ext cx="3312125" cy="830997"/>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Motivation</a:t>
            </a:r>
          </a:p>
        </p:txBody>
      </p:sp>
      <p:sp>
        <p:nvSpPr>
          <p:cNvPr id="5" name="TextBox 4">
            <a:extLst>
              <a:ext uri="{FF2B5EF4-FFF2-40B4-BE49-F238E27FC236}">
                <a16:creationId xmlns:a16="http://schemas.microsoft.com/office/drawing/2014/main" id="{B3B6E62F-A50D-4090-9BEF-3F7930212ADF}"/>
              </a:ext>
            </a:extLst>
          </p:cNvPr>
          <p:cNvSpPr txBox="1"/>
          <p:nvPr/>
        </p:nvSpPr>
        <p:spPr>
          <a:xfrm>
            <a:off x="1078174" y="1862604"/>
            <a:ext cx="9866492" cy="2769989"/>
          </a:xfrm>
          <a:prstGeom prst="rect">
            <a:avLst/>
          </a:prstGeom>
          <a:noFill/>
        </p:spPr>
        <p:txBody>
          <a:bodyPr wrap="square" rtlCol="1">
            <a:spAutoFit/>
          </a:bodyPr>
          <a:lstStyle/>
          <a:p>
            <a:pPr>
              <a:spcBef>
                <a:spcPts val="1200"/>
              </a:spcBef>
            </a:pPr>
            <a:r>
              <a:rPr lang="en-US" sz="2400" dirty="0"/>
              <a:t>Experiments done as part of Mechanical Engineering project on Stirling engines to find details of their performance had several challenges:</a:t>
            </a:r>
          </a:p>
          <a:p>
            <a:pPr>
              <a:spcBef>
                <a:spcPts val="1200"/>
              </a:spcBef>
            </a:pPr>
            <a:endParaRPr lang="en-US" sz="2400" dirty="0"/>
          </a:p>
          <a:p>
            <a:pPr>
              <a:spcBef>
                <a:spcPts val="1200"/>
              </a:spcBef>
              <a:buClr>
                <a:srgbClr val="FF0000"/>
              </a:buClr>
              <a:buFont typeface="Verdana" pitchFamily="34" charset="0"/>
              <a:buChar char="×"/>
            </a:pPr>
            <a:r>
              <a:rPr lang="en-US" sz="2400" dirty="0"/>
              <a:t> Extensive calculations had to be done manually </a:t>
            </a:r>
          </a:p>
          <a:p>
            <a:pPr>
              <a:spcBef>
                <a:spcPts val="1200"/>
              </a:spcBef>
              <a:buClr>
                <a:srgbClr val="FF0000"/>
              </a:buClr>
              <a:buFont typeface="Verdana" pitchFamily="34" charset="0"/>
              <a:buChar char="×"/>
            </a:pPr>
            <a:r>
              <a:rPr lang="en-US" sz="2400" dirty="0"/>
              <a:t> Final results weren’t accurate</a:t>
            </a:r>
            <a:endParaRPr lang="he-IL" sz="2400" dirty="0"/>
          </a:p>
        </p:txBody>
      </p:sp>
      <p:sp>
        <p:nvSpPr>
          <p:cNvPr id="6" name="מציין מיקום של מספר שקופית 5"/>
          <p:cNvSpPr>
            <a:spLocks noGrp="1"/>
          </p:cNvSpPr>
          <p:nvPr>
            <p:ph type="sldNum" sz="quarter" idx="12"/>
          </p:nvPr>
        </p:nvSpPr>
        <p:spPr/>
        <p:txBody>
          <a:bodyPr/>
          <a:lstStyle/>
          <a:p>
            <a:fld id="{B680FC55-1330-49F3-9BFC-D1077224B26A}" type="slidenum">
              <a:rPr lang="he-IL" smtClean="0"/>
              <a:pPr/>
              <a:t>3</a:t>
            </a:fld>
            <a:endParaRPr lang="he-IL"/>
          </a:p>
        </p:txBody>
      </p:sp>
    </p:spTree>
    <p:extLst>
      <p:ext uri="{BB962C8B-B14F-4D97-AF65-F5344CB8AC3E}">
        <p14:creationId xmlns:p14="http://schemas.microsoft.com/office/powerpoint/2010/main" val="2382993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ª××¦××ª ×ª××× × ×¢×××¨ âªgraph power by rpmâ¬â">
            <a:extLst>
              <a:ext uri="{FF2B5EF4-FFF2-40B4-BE49-F238E27FC236}">
                <a16:creationId xmlns:a16="http://schemas.microsoft.com/office/drawing/2014/main" id="{CADB3462-5318-4B1B-8C5D-03A5C15B9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001" y="1828160"/>
            <a:ext cx="5168401" cy="37097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E605105-C84F-43AE-85AD-1B5C234BC21D}"/>
              </a:ext>
            </a:extLst>
          </p:cNvPr>
          <p:cNvSpPr/>
          <p:nvPr/>
        </p:nvSpPr>
        <p:spPr>
          <a:xfrm>
            <a:off x="1542453" y="832516"/>
            <a:ext cx="2093843" cy="830997"/>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Goals</a:t>
            </a:r>
          </a:p>
        </p:txBody>
      </p:sp>
      <p:sp>
        <p:nvSpPr>
          <p:cNvPr id="6" name="TextBox 5">
            <a:extLst>
              <a:ext uri="{FF2B5EF4-FFF2-40B4-BE49-F238E27FC236}">
                <a16:creationId xmlns:a16="http://schemas.microsoft.com/office/drawing/2014/main" id="{EB81FD9E-4FC7-4FD4-9C18-D57BB9F4557A}"/>
              </a:ext>
            </a:extLst>
          </p:cNvPr>
          <p:cNvSpPr txBox="1"/>
          <p:nvPr/>
        </p:nvSpPr>
        <p:spPr>
          <a:xfrm>
            <a:off x="907150" y="1885096"/>
            <a:ext cx="5219701" cy="1938992"/>
          </a:xfrm>
          <a:prstGeom prst="rect">
            <a:avLst/>
          </a:prstGeom>
          <a:noFill/>
        </p:spPr>
        <p:txBody>
          <a:bodyPr wrap="square" rtlCol="1">
            <a:spAutoFit/>
          </a:bodyPr>
          <a:lstStyle/>
          <a:p>
            <a:pPr>
              <a:buFont typeface="Wingdings" pitchFamily="2" charset="2"/>
              <a:buChar char="Ø"/>
            </a:pPr>
            <a:r>
              <a:rPr lang="en-US" sz="2400" dirty="0"/>
              <a:t>Find performance graph of an    engine.</a:t>
            </a:r>
          </a:p>
          <a:p>
            <a:pPr>
              <a:buFont typeface="Wingdings" pitchFamily="2" charset="2"/>
              <a:buChar char="Ø"/>
            </a:pPr>
            <a:endParaRPr lang="en-US" sz="2400" dirty="0"/>
          </a:p>
          <a:p>
            <a:pPr>
              <a:buFont typeface="Wingdings" pitchFamily="2" charset="2"/>
              <a:buChar char="Ø"/>
            </a:pPr>
            <a:r>
              <a:rPr lang="en-US" sz="2400" dirty="0"/>
              <a:t>Finding the RPM that outputs maximum power.</a:t>
            </a:r>
            <a:endParaRPr lang="he-IL" sz="2400" dirty="0"/>
          </a:p>
        </p:txBody>
      </p:sp>
      <p:sp>
        <p:nvSpPr>
          <p:cNvPr id="7" name="מציין מיקום של מספר שקופית 6"/>
          <p:cNvSpPr>
            <a:spLocks noGrp="1"/>
          </p:cNvSpPr>
          <p:nvPr>
            <p:ph type="sldNum" sz="quarter" idx="12"/>
          </p:nvPr>
        </p:nvSpPr>
        <p:spPr/>
        <p:txBody>
          <a:bodyPr/>
          <a:lstStyle/>
          <a:p>
            <a:fld id="{B680FC55-1330-49F3-9BFC-D1077224B26A}" type="slidenum">
              <a:rPr lang="he-IL" smtClean="0"/>
              <a:pPr/>
              <a:t>4</a:t>
            </a:fld>
            <a:endParaRPr lang="he-IL"/>
          </a:p>
        </p:txBody>
      </p:sp>
    </p:spTree>
    <p:extLst>
      <p:ext uri="{BB962C8B-B14F-4D97-AF65-F5344CB8AC3E}">
        <p14:creationId xmlns:p14="http://schemas.microsoft.com/office/powerpoint/2010/main" val="2333842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41531" y="1198776"/>
            <a:ext cx="10911840" cy="4187952"/>
          </a:xfrm>
        </p:spPr>
        <p:txBody>
          <a:bodyPr/>
          <a:lstStyle/>
          <a:p>
            <a:pPr algn="l" rtl="0">
              <a:buNone/>
            </a:pPr>
            <a:r>
              <a:rPr lang="en-US" sz="2400" dirty="0"/>
              <a:t>Find a graph of Electrical Power by Current: </a:t>
            </a:r>
            <a:endParaRPr lang="he-IL" sz="2400" dirty="0"/>
          </a:p>
        </p:txBody>
      </p:sp>
      <p:sp>
        <p:nvSpPr>
          <p:cNvPr id="4" name="מציין מיקום של מספר שקופית 3"/>
          <p:cNvSpPr>
            <a:spLocks noGrp="1"/>
          </p:cNvSpPr>
          <p:nvPr>
            <p:ph type="sldNum" sz="quarter" idx="12"/>
          </p:nvPr>
        </p:nvSpPr>
        <p:spPr/>
        <p:txBody>
          <a:bodyPr/>
          <a:lstStyle/>
          <a:p>
            <a:fld id="{B680FC55-1330-49F3-9BFC-D1077224B26A}" type="slidenum">
              <a:rPr lang="he-IL" smtClean="0"/>
              <a:pPr/>
              <a:t>5</a:t>
            </a:fld>
            <a:endParaRPr lang="he-IL"/>
          </a:p>
        </p:txBody>
      </p:sp>
      <p:pic>
        <p:nvPicPr>
          <p:cNvPr id="6" name="Picture 5" descr="A screenshot of a computer screen&#10;&#10;Description automatically generated">
            <a:extLst>
              <a:ext uri="{FF2B5EF4-FFF2-40B4-BE49-F238E27FC236}">
                <a16:creationId xmlns:a16="http://schemas.microsoft.com/office/drawing/2014/main" id="{0E4446ED-0D71-42BA-B90E-5AD7C0306F4B}"/>
              </a:ext>
            </a:extLst>
          </p:cNvPr>
          <p:cNvPicPr>
            <a:picLocks noChangeAspect="1"/>
          </p:cNvPicPr>
          <p:nvPr/>
        </p:nvPicPr>
        <p:blipFill rotWithShape="1">
          <a:blip r:embed="rId2">
            <a:extLst>
              <a:ext uri="{28A0092B-C50C-407E-A947-70E740481C1C}">
                <a14:useLocalDpi xmlns:a14="http://schemas.microsoft.com/office/drawing/2010/main" val="0"/>
              </a:ext>
            </a:extLst>
          </a:blip>
          <a:srcRect l="18970" t="20534" r="22236" b="17087"/>
          <a:stretch/>
        </p:blipFill>
        <p:spPr>
          <a:xfrm>
            <a:off x="2999856" y="1895485"/>
            <a:ext cx="5544127" cy="36576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סוגר זוויתי 10"/>
          <p:cNvSpPr/>
          <p:nvPr/>
        </p:nvSpPr>
        <p:spPr>
          <a:xfrm>
            <a:off x="6066952" y="2808540"/>
            <a:ext cx="1872343"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3" name="סוגר זוויתי 12"/>
          <p:cNvSpPr/>
          <p:nvPr/>
        </p:nvSpPr>
        <p:spPr>
          <a:xfrm>
            <a:off x="7663543" y="2808517"/>
            <a:ext cx="1930400"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5" name="סוגר זוויתי 14"/>
          <p:cNvSpPr/>
          <p:nvPr/>
        </p:nvSpPr>
        <p:spPr>
          <a:xfrm>
            <a:off x="9303653" y="2815777"/>
            <a:ext cx="1683521"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6" name="TextBox 15"/>
          <p:cNvSpPr txBox="1"/>
          <p:nvPr/>
        </p:nvSpPr>
        <p:spPr>
          <a:xfrm>
            <a:off x="1233724" y="783771"/>
            <a:ext cx="6952342" cy="1107996"/>
          </a:xfrm>
          <a:prstGeom prst="rect">
            <a:avLst/>
          </a:prstGeom>
          <a:noFill/>
        </p:spPr>
        <p:txBody>
          <a:bodyPr wrap="square" rtlCol="1">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rPr>
              <a:t>Calculation Stages</a:t>
            </a:r>
          </a:p>
          <a:p>
            <a:endParaRPr lang="he-IL" dirty="0"/>
          </a:p>
        </p:txBody>
      </p:sp>
      <p:grpSp>
        <p:nvGrpSpPr>
          <p:cNvPr id="22" name="קבוצה 21"/>
          <p:cNvGrpSpPr/>
          <p:nvPr/>
        </p:nvGrpSpPr>
        <p:grpSpPr>
          <a:xfrm>
            <a:off x="1364343" y="2815770"/>
            <a:ext cx="1901378" cy="957943"/>
            <a:chOff x="1741715" y="2815770"/>
            <a:chExt cx="1799772" cy="957943"/>
          </a:xfrm>
          <a:solidFill>
            <a:srgbClr val="FFC000"/>
          </a:solidFill>
        </p:grpSpPr>
        <p:sp>
          <p:nvSpPr>
            <p:cNvPr id="4" name="סוגר זוויתי 3"/>
            <p:cNvSpPr/>
            <p:nvPr/>
          </p:nvSpPr>
          <p:spPr>
            <a:xfrm>
              <a:off x="1741715" y="2815770"/>
              <a:ext cx="1799772" cy="957943"/>
            </a:xfrm>
            <a:prstGeom prst="chevron">
              <a:avLst>
                <a:gd name="adj" fmla="val 37879"/>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7" name="TextBox 16"/>
            <p:cNvSpPr txBox="1"/>
            <p:nvPr/>
          </p:nvSpPr>
          <p:spPr>
            <a:xfrm>
              <a:off x="2235202" y="3106057"/>
              <a:ext cx="1161143" cy="338554"/>
            </a:xfrm>
            <a:prstGeom prst="rect">
              <a:avLst/>
            </a:prstGeom>
            <a:grpFill/>
          </p:spPr>
          <p:txBody>
            <a:bodyPr wrap="square" rtlCol="1">
              <a:spAutoFit/>
            </a:bodyPr>
            <a:lstStyle/>
            <a:p>
              <a:r>
                <a:rPr lang="en-US" sz="1600" b="1" dirty="0"/>
                <a:t>Import</a:t>
              </a:r>
              <a:endParaRPr lang="he-IL" sz="1600" b="1" dirty="0"/>
            </a:p>
          </p:txBody>
        </p:sp>
      </p:grpSp>
      <p:grpSp>
        <p:nvGrpSpPr>
          <p:cNvPr id="23" name="קבוצה 22"/>
          <p:cNvGrpSpPr/>
          <p:nvPr/>
        </p:nvGrpSpPr>
        <p:grpSpPr>
          <a:xfrm>
            <a:off x="2989943" y="2808517"/>
            <a:ext cx="1901371" cy="957943"/>
            <a:chOff x="3331004" y="2808517"/>
            <a:chExt cx="1640114" cy="957943"/>
          </a:xfrm>
        </p:grpSpPr>
        <p:sp>
          <p:nvSpPr>
            <p:cNvPr id="10" name="סוגר זוויתי 9"/>
            <p:cNvSpPr/>
            <p:nvPr/>
          </p:nvSpPr>
          <p:spPr>
            <a:xfrm>
              <a:off x="3331004" y="2808517"/>
              <a:ext cx="1640114" cy="957943"/>
            </a:xfrm>
            <a:prstGeom prst="chevron">
              <a:avLst>
                <a:gd name="adj" fmla="val 37879"/>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8" name="TextBox 17"/>
            <p:cNvSpPr txBox="1"/>
            <p:nvPr/>
          </p:nvSpPr>
          <p:spPr>
            <a:xfrm>
              <a:off x="3512460" y="3004456"/>
              <a:ext cx="1407885" cy="584775"/>
            </a:xfrm>
            <a:prstGeom prst="rect">
              <a:avLst/>
            </a:prstGeom>
            <a:noFill/>
          </p:spPr>
          <p:txBody>
            <a:bodyPr wrap="square" rtlCol="1">
              <a:spAutoFit/>
            </a:bodyPr>
            <a:lstStyle/>
            <a:p>
              <a:pPr algn="ctr"/>
              <a:r>
                <a:rPr lang="en-US" sz="1600" b="1" dirty="0"/>
                <a:t>Calculate</a:t>
              </a:r>
            </a:p>
            <a:p>
              <a:pPr algn="ctr"/>
              <a:r>
                <a:rPr lang="en-US" sz="1600" b="1" dirty="0"/>
                <a:t>Data</a:t>
              </a:r>
              <a:endParaRPr lang="he-IL" sz="1600" b="1" dirty="0"/>
            </a:p>
          </p:txBody>
        </p:sp>
      </p:grpSp>
      <p:sp>
        <p:nvSpPr>
          <p:cNvPr id="12" name="סוגר זוויתי 11"/>
          <p:cNvSpPr/>
          <p:nvPr/>
        </p:nvSpPr>
        <p:spPr>
          <a:xfrm>
            <a:off x="4601029" y="2808517"/>
            <a:ext cx="1763402"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9" name="TextBox 18"/>
          <p:cNvSpPr txBox="1"/>
          <p:nvPr/>
        </p:nvSpPr>
        <p:spPr>
          <a:xfrm>
            <a:off x="5044778" y="3018971"/>
            <a:ext cx="1123583" cy="584775"/>
          </a:xfrm>
          <a:prstGeom prst="rect">
            <a:avLst/>
          </a:prstGeom>
          <a:noFill/>
        </p:spPr>
        <p:txBody>
          <a:bodyPr wrap="square" rtlCol="1">
            <a:spAutoFit/>
          </a:bodyPr>
          <a:lstStyle/>
          <a:p>
            <a:r>
              <a:rPr lang="en-US" sz="1600" b="1" dirty="0"/>
              <a:t>Filter &amp; Sort</a:t>
            </a:r>
            <a:endParaRPr lang="he-IL" sz="1600" b="1" dirty="0"/>
          </a:p>
        </p:txBody>
      </p:sp>
      <p:sp>
        <p:nvSpPr>
          <p:cNvPr id="21" name="TextBox 20"/>
          <p:cNvSpPr txBox="1"/>
          <p:nvPr/>
        </p:nvSpPr>
        <p:spPr>
          <a:xfrm>
            <a:off x="6415310" y="3120570"/>
            <a:ext cx="1727200" cy="338554"/>
          </a:xfrm>
          <a:prstGeom prst="rect">
            <a:avLst/>
          </a:prstGeom>
          <a:noFill/>
        </p:spPr>
        <p:txBody>
          <a:bodyPr wrap="square" rtlCol="1">
            <a:spAutoFit/>
          </a:bodyPr>
          <a:lstStyle/>
          <a:p>
            <a:r>
              <a:rPr lang="en-US" sz="1600" b="1" dirty="0"/>
              <a:t>Find Work</a:t>
            </a:r>
            <a:endParaRPr lang="he-IL" sz="1600" b="1" dirty="0"/>
          </a:p>
        </p:txBody>
      </p:sp>
      <p:sp>
        <p:nvSpPr>
          <p:cNvPr id="25" name="TextBox 24"/>
          <p:cNvSpPr txBox="1"/>
          <p:nvPr/>
        </p:nvSpPr>
        <p:spPr>
          <a:xfrm>
            <a:off x="7990110" y="3113312"/>
            <a:ext cx="1727200" cy="338554"/>
          </a:xfrm>
          <a:prstGeom prst="rect">
            <a:avLst/>
          </a:prstGeom>
          <a:noFill/>
        </p:spPr>
        <p:txBody>
          <a:bodyPr wrap="square" rtlCol="1">
            <a:spAutoFit/>
          </a:bodyPr>
          <a:lstStyle/>
          <a:p>
            <a:r>
              <a:rPr lang="en-US" sz="1600" b="1" dirty="0"/>
              <a:t>Interpolate</a:t>
            </a:r>
            <a:endParaRPr lang="he-IL" sz="1600" b="1" dirty="0"/>
          </a:p>
        </p:txBody>
      </p:sp>
      <p:sp>
        <p:nvSpPr>
          <p:cNvPr id="26" name="TextBox 25"/>
          <p:cNvSpPr txBox="1"/>
          <p:nvPr/>
        </p:nvSpPr>
        <p:spPr>
          <a:xfrm>
            <a:off x="9710057" y="3033486"/>
            <a:ext cx="1219200" cy="584775"/>
          </a:xfrm>
          <a:prstGeom prst="rect">
            <a:avLst/>
          </a:prstGeom>
          <a:noFill/>
        </p:spPr>
        <p:txBody>
          <a:bodyPr wrap="square" rtlCol="1">
            <a:spAutoFit/>
          </a:bodyPr>
          <a:lstStyle/>
          <a:p>
            <a:r>
              <a:rPr lang="en-US" sz="1600" b="1" dirty="0"/>
              <a:t>Show Graphs</a:t>
            </a:r>
            <a:endParaRPr lang="he-IL" sz="1600" b="1" dirty="0"/>
          </a:p>
        </p:txBody>
      </p:sp>
      <p:sp>
        <p:nvSpPr>
          <p:cNvPr id="27" name="מציין מיקום של מספר שקופית 26"/>
          <p:cNvSpPr>
            <a:spLocks noGrp="1"/>
          </p:cNvSpPr>
          <p:nvPr>
            <p:ph type="sldNum" sz="quarter" idx="12"/>
          </p:nvPr>
        </p:nvSpPr>
        <p:spPr/>
        <p:txBody>
          <a:bodyPr/>
          <a:lstStyle/>
          <a:p>
            <a:fld id="{B680FC55-1330-49F3-9BFC-D1077224B26A}" type="slidenum">
              <a:rPr lang="he-IL" smtClean="0"/>
              <a:pPr/>
              <a:t>6</a:t>
            </a:fld>
            <a:endParaRPr lang="he-I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FF5361-77D7-4C6D-BF27-B6A4BE3F1013}"/>
              </a:ext>
            </a:extLst>
          </p:cNvPr>
          <p:cNvPicPr>
            <a:picLocks noChangeAspect="1"/>
          </p:cNvPicPr>
          <p:nvPr/>
        </p:nvPicPr>
        <p:blipFill>
          <a:blip r:embed="rId3"/>
          <a:stretch>
            <a:fillRect/>
          </a:stretch>
        </p:blipFill>
        <p:spPr>
          <a:xfrm>
            <a:off x="4935815" y="1955326"/>
            <a:ext cx="6336880" cy="3560723"/>
          </a:xfrm>
          <a:prstGeom prst="rect">
            <a:avLst/>
          </a:prstGeom>
        </p:spPr>
      </p:pic>
      <p:sp>
        <p:nvSpPr>
          <p:cNvPr id="8" name="TextBox 7">
            <a:extLst>
              <a:ext uri="{FF2B5EF4-FFF2-40B4-BE49-F238E27FC236}">
                <a16:creationId xmlns:a16="http://schemas.microsoft.com/office/drawing/2014/main" id="{D6073D6A-8663-4F62-AF58-0221D135C4DB}"/>
              </a:ext>
            </a:extLst>
          </p:cNvPr>
          <p:cNvSpPr txBox="1"/>
          <p:nvPr/>
        </p:nvSpPr>
        <p:spPr>
          <a:xfrm>
            <a:off x="986437" y="2088075"/>
            <a:ext cx="3787680" cy="1938992"/>
          </a:xfrm>
          <a:prstGeom prst="rect">
            <a:avLst/>
          </a:prstGeom>
          <a:noFill/>
        </p:spPr>
        <p:txBody>
          <a:bodyPr wrap="square" rtlCol="1">
            <a:spAutoFit/>
          </a:bodyPr>
          <a:lstStyle/>
          <a:p>
            <a:pPr indent="-514350"/>
            <a:r>
              <a:rPr lang="en-US" sz="2400" b="1" dirty="0">
                <a:solidFill>
                  <a:schemeClr val="accent3"/>
                </a:solidFill>
              </a:rPr>
              <a:t>Stage 1:</a:t>
            </a:r>
          </a:p>
          <a:p>
            <a:pPr indent="-514350"/>
            <a:r>
              <a:rPr lang="en-US" sz="2400" dirty="0"/>
              <a:t>importing the data from a csv file that was exported from Pasco’s software.</a:t>
            </a:r>
            <a:endParaRPr lang="he-IL" sz="2400" dirty="0"/>
          </a:p>
        </p:txBody>
      </p:sp>
      <p:sp>
        <p:nvSpPr>
          <p:cNvPr id="6" name="מציין מיקום של מספר שקופית 5"/>
          <p:cNvSpPr>
            <a:spLocks noGrp="1"/>
          </p:cNvSpPr>
          <p:nvPr>
            <p:ph type="sldNum" sz="quarter" idx="12"/>
          </p:nvPr>
        </p:nvSpPr>
        <p:spPr/>
        <p:txBody>
          <a:bodyPr/>
          <a:lstStyle/>
          <a:p>
            <a:fld id="{B680FC55-1330-49F3-9BFC-D1077224B26A}" type="slidenum">
              <a:rPr lang="he-IL" smtClean="0"/>
              <a:pPr/>
              <a:t>7</a:t>
            </a:fld>
            <a:endParaRPr lang="he-IL"/>
          </a:p>
        </p:txBody>
      </p:sp>
    </p:spTree>
    <p:extLst>
      <p:ext uri="{BB962C8B-B14F-4D97-AF65-F5344CB8AC3E}">
        <p14:creationId xmlns:p14="http://schemas.microsoft.com/office/powerpoint/2010/main" val="296827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סוגר זוויתי 10"/>
          <p:cNvSpPr/>
          <p:nvPr/>
        </p:nvSpPr>
        <p:spPr>
          <a:xfrm>
            <a:off x="6081485" y="2808517"/>
            <a:ext cx="1872343"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3" name="סוגר זוויתי 12"/>
          <p:cNvSpPr/>
          <p:nvPr/>
        </p:nvSpPr>
        <p:spPr>
          <a:xfrm>
            <a:off x="7663543" y="2808517"/>
            <a:ext cx="1930400"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5" name="סוגר זוויתי 14"/>
          <p:cNvSpPr/>
          <p:nvPr/>
        </p:nvSpPr>
        <p:spPr>
          <a:xfrm>
            <a:off x="9303653" y="2815777"/>
            <a:ext cx="1683521"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6" name="TextBox 15"/>
          <p:cNvSpPr txBox="1"/>
          <p:nvPr/>
        </p:nvSpPr>
        <p:spPr>
          <a:xfrm>
            <a:off x="1277259" y="783771"/>
            <a:ext cx="6952342" cy="1107996"/>
          </a:xfrm>
          <a:prstGeom prst="rect">
            <a:avLst/>
          </a:prstGeom>
          <a:noFill/>
        </p:spPr>
        <p:txBody>
          <a:bodyPr wrap="square" rtlCol="1">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rPr>
              <a:t>Calculation Stages</a:t>
            </a:r>
          </a:p>
          <a:p>
            <a:endParaRPr lang="he-IL" dirty="0"/>
          </a:p>
        </p:txBody>
      </p:sp>
      <p:sp>
        <p:nvSpPr>
          <p:cNvPr id="4" name="סוגר זוויתי 3"/>
          <p:cNvSpPr/>
          <p:nvPr/>
        </p:nvSpPr>
        <p:spPr>
          <a:xfrm>
            <a:off x="1364343" y="2815770"/>
            <a:ext cx="1901378" cy="957943"/>
          </a:xfrm>
          <a:prstGeom prst="chevron">
            <a:avLst>
              <a:gd name="adj" fmla="val 37879"/>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7" name="TextBox 16"/>
          <p:cNvSpPr txBox="1"/>
          <p:nvPr/>
        </p:nvSpPr>
        <p:spPr>
          <a:xfrm>
            <a:off x="1885690" y="3106057"/>
            <a:ext cx="1226695" cy="338554"/>
          </a:xfrm>
          <a:prstGeom prst="rect">
            <a:avLst/>
          </a:prstGeom>
          <a:noFill/>
        </p:spPr>
        <p:txBody>
          <a:bodyPr wrap="square" rtlCol="1">
            <a:spAutoFit/>
          </a:bodyPr>
          <a:lstStyle/>
          <a:p>
            <a:r>
              <a:rPr lang="en-US" sz="1600" b="1" dirty="0"/>
              <a:t>Import</a:t>
            </a:r>
            <a:endParaRPr lang="he-IL" sz="1600" b="1" dirty="0"/>
          </a:p>
        </p:txBody>
      </p:sp>
      <p:sp>
        <p:nvSpPr>
          <p:cNvPr id="10" name="סוגר זוויתי 9"/>
          <p:cNvSpPr/>
          <p:nvPr/>
        </p:nvSpPr>
        <p:spPr>
          <a:xfrm>
            <a:off x="2989943" y="2808517"/>
            <a:ext cx="1901371" cy="957943"/>
          </a:xfrm>
          <a:prstGeom prst="chevron">
            <a:avLst>
              <a:gd name="adj" fmla="val 37879"/>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8" name="TextBox 17"/>
          <p:cNvSpPr txBox="1"/>
          <p:nvPr/>
        </p:nvSpPr>
        <p:spPr>
          <a:xfrm>
            <a:off x="3200303" y="3004456"/>
            <a:ext cx="1632150" cy="584775"/>
          </a:xfrm>
          <a:prstGeom prst="rect">
            <a:avLst/>
          </a:prstGeom>
          <a:noFill/>
        </p:spPr>
        <p:txBody>
          <a:bodyPr wrap="square" rtlCol="1">
            <a:spAutoFit/>
          </a:bodyPr>
          <a:lstStyle/>
          <a:p>
            <a:pPr algn="ctr"/>
            <a:r>
              <a:rPr lang="en-US" sz="1600" b="1" dirty="0"/>
              <a:t>Calculate</a:t>
            </a:r>
          </a:p>
          <a:p>
            <a:pPr algn="ctr"/>
            <a:r>
              <a:rPr lang="en-US" sz="1600" b="1" dirty="0"/>
              <a:t>Data</a:t>
            </a:r>
            <a:endParaRPr lang="he-IL" sz="1600" b="1" dirty="0"/>
          </a:p>
        </p:txBody>
      </p:sp>
      <p:sp>
        <p:nvSpPr>
          <p:cNvPr id="12" name="סוגר זוויתי 11"/>
          <p:cNvSpPr/>
          <p:nvPr/>
        </p:nvSpPr>
        <p:spPr>
          <a:xfrm>
            <a:off x="4601030" y="2823031"/>
            <a:ext cx="1763402" cy="957943"/>
          </a:xfrm>
          <a:prstGeom prst="chevron">
            <a:avLst>
              <a:gd name="adj" fmla="val 3787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9" name="TextBox 18"/>
          <p:cNvSpPr txBox="1"/>
          <p:nvPr/>
        </p:nvSpPr>
        <p:spPr>
          <a:xfrm>
            <a:off x="5044778" y="3018971"/>
            <a:ext cx="1123583" cy="584775"/>
          </a:xfrm>
          <a:prstGeom prst="rect">
            <a:avLst/>
          </a:prstGeom>
          <a:noFill/>
        </p:spPr>
        <p:txBody>
          <a:bodyPr wrap="square" rtlCol="1">
            <a:spAutoFit/>
          </a:bodyPr>
          <a:lstStyle/>
          <a:p>
            <a:r>
              <a:rPr lang="en-US" sz="1600" b="1" dirty="0"/>
              <a:t>Filter &amp; Sort</a:t>
            </a:r>
            <a:endParaRPr lang="he-IL" sz="1600" b="1" dirty="0"/>
          </a:p>
        </p:txBody>
      </p:sp>
      <p:sp>
        <p:nvSpPr>
          <p:cNvPr id="21" name="TextBox 20"/>
          <p:cNvSpPr txBox="1"/>
          <p:nvPr/>
        </p:nvSpPr>
        <p:spPr>
          <a:xfrm>
            <a:off x="6429827" y="3120569"/>
            <a:ext cx="1727200" cy="338554"/>
          </a:xfrm>
          <a:prstGeom prst="rect">
            <a:avLst/>
          </a:prstGeom>
          <a:noFill/>
        </p:spPr>
        <p:txBody>
          <a:bodyPr wrap="square" rtlCol="1">
            <a:spAutoFit/>
          </a:bodyPr>
          <a:lstStyle/>
          <a:p>
            <a:r>
              <a:rPr lang="en-US" sz="1600" b="1" dirty="0"/>
              <a:t>Find Work</a:t>
            </a:r>
            <a:endParaRPr lang="he-IL" sz="1600" b="1" dirty="0"/>
          </a:p>
        </p:txBody>
      </p:sp>
      <p:sp>
        <p:nvSpPr>
          <p:cNvPr id="25" name="TextBox 24"/>
          <p:cNvSpPr txBox="1"/>
          <p:nvPr/>
        </p:nvSpPr>
        <p:spPr>
          <a:xfrm>
            <a:off x="7990110" y="3113312"/>
            <a:ext cx="1727200" cy="338554"/>
          </a:xfrm>
          <a:prstGeom prst="rect">
            <a:avLst/>
          </a:prstGeom>
          <a:noFill/>
        </p:spPr>
        <p:txBody>
          <a:bodyPr wrap="square" rtlCol="1">
            <a:spAutoFit/>
          </a:bodyPr>
          <a:lstStyle/>
          <a:p>
            <a:r>
              <a:rPr lang="en-US" sz="1600" b="1" dirty="0"/>
              <a:t>Interpolate</a:t>
            </a:r>
            <a:endParaRPr lang="he-IL" sz="1600" b="1" dirty="0"/>
          </a:p>
        </p:txBody>
      </p:sp>
      <p:sp>
        <p:nvSpPr>
          <p:cNvPr id="26" name="TextBox 25"/>
          <p:cNvSpPr txBox="1"/>
          <p:nvPr/>
        </p:nvSpPr>
        <p:spPr>
          <a:xfrm>
            <a:off x="9710057" y="3048000"/>
            <a:ext cx="1219200" cy="584775"/>
          </a:xfrm>
          <a:prstGeom prst="rect">
            <a:avLst/>
          </a:prstGeom>
          <a:noFill/>
        </p:spPr>
        <p:txBody>
          <a:bodyPr wrap="square" rtlCol="1">
            <a:spAutoFit/>
          </a:bodyPr>
          <a:lstStyle/>
          <a:p>
            <a:r>
              <a:rPr lang="en-US" sz="1600" b="1" dirty="0"/>
              <a:t>Show Graphs</a:t>
            </a:r>
            <a:endParaRPr lang="he-IL" sz="1600" b="1" dirty="0"/>
          </a:p>
        </p:txBody>
      </p:sp>
      <p:sp>
        <p:nvSpPr>
          <p:cNvPr id="20" name="מציין מיקום של מספר שקופית 19"/>
          <p:cNvSpPr>
            <a:spLocks noGrp="1"/>
          </p:cNvSpPr>
          <p:nvPr>
            <p:ph type="sldNum" sz="quarter" idx="12"/>
          </p:nvPr>
        </p:nvSpPr>
        <p:spPr/>
        <p:txBody>
          <a:bodyPr/>
          <a:lstStyle/>
          <a:p>
            <a:fld id="{B680FC55-1330-49F3-9BFC-D1077224B26A}" type="slidenum">
              <a:rPr lang="he-IL" smtClean="0"/>
              <a:pPr/>
              <a:t>8</a:t>
            </a:fld>
            <a:endParaRPr lang="he-I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DED60802-4058-4B21-9212-B877D5C41EA8}"/>
              </a:ext>
            </a:extLst>
          </p:cNvPr>
          <p:cNvCxnSpPr>
            <a:cxnSpLocks/>
          </p:cNvCxnSpPr>
          <p:nvPr/>
        </p:nvCxnSpPr>
        <p:spPr>
          <a:xfrm>
            <a:off x="5761311" y="3998495"/>
            <a:ext cx="66937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EA5EF6-7BB5-48FD-835B-F93C382BA497}"/>
              </a:ext>
            </a:extLst>
          </p:cNvPr>
          <p:cNvSpPr txBox="1"/>
          <p:nvPr/>
        </p:nvSpPr>
        <p:spPr>
          <a:xfrm>
            <a:off x="1022615" y="724856"/>
            <a:ext cx="9745461" cy="830997"/>
          </a:xfrm>
          <a:prstGeom prst="rect">
            <a:avLst/>
          </a:prstGeom>
          <a:noFill/>
        </p:spPr>
        <p:txBody>
          <a:bodyPr wrap="square" rtlCol="1">
            <a:spAutoFit/>
          </a:bodyPr>
          <a:lstStyle/>
          <a:p>
            <a:r>
              <a:rPr lang="en-US" sz="2400" b="1" dirty="0">
                <a:solidFill>
                  <a:schemeClr val="accent3"/>
                </a:solidFill>
              </a:rPr>
              <a:t>Stage 2: </a:t>
            </a:r>
          </a:p>
          <a:p>
            <a:r>
              <a:rPr lang="en-US" sz="2400" dirty="0"/>
              <a:t>Calculate these values with various physics equations</a:t>
            </a:r>
            <a:endParaRPr lang="he-IL" sz="2400" dirty="0"/>
          </a:p>
        </p:txBody>
      </p:sp>
      <p:sp>
        <p:nvSpPr>
          <p:cNvPr id="14" name="מלבן 13"/>
          <p:cNvSpPr/>
          <p:nvPr/>
        </p:nvSpPr>
        <p:spPr>
          <a:xfrm>
            <a:off x="2396285" y="2119766"/>
            <a:ext cx="1569660" cy="400110"/>
          </a:xfrm>
          <a:prstGeom prst="rect">
            <a:avLst/>
          </a:prstGeom>
        </p:spPr>
        <p:txBody>
          <a:bodyPr wrap="none">
            <a:spAutoFit/>
          </a:bodyPr>
          <a:lstStyle/>
          <a:p>
            <a:r>
              <a:rPr lang="en-US" sz="2000" b="1" u="sng" dirty="0"/>
              <a:t>Raw Data</a:t>
            </a:r>
            <a:endParaRPr lang="he-IL" sz="2000" b="1" u="sng" dirty="0"/>
          </a:p>
        </p:txBody>
      </p:sp>
      <p:sp>
        <p:nvSpPr>
          <p:cNvPr id="15" name="מלבן 14"/>
          <p:cNvSpPr/>
          <p:nvPr/>
        </p:nvSpPr>
        <p:spPr>
          <a:xfrm>
            <a:off x="7785228" y="2119766"/>
            <a:ext cx="2451312" cy="400110"/>
          </a:xfrm>
          <a:prstGeom prst="rect">
            <a:avLst/>
          </a:prstGeom>
        </p:spPr>
        <p:txBody>
          <a:bodyPr wrap="none">
            <a:spAutoFit/>
          </a:bodyPr>
          <a:lstStyle/>
          <a:p>
            <a:r>
              <a:rPr lang="en-US" sz="2000" b="1" u="sng" dirty="0"/>
              <a:t>Calculated Data</a:t>
            </a:r>
          </a:p>
        </p:txBody>
      </p:sp>
      <p:sp>
        <p:nvSpPr>
          <p:cNvPr id="8" name="מציין מיקום של מספר שקופית 7"/>
          <p:cNvSpPr>
            <a:spLocks noGrp="1"/>
          </p:cNvSpPr>
          <p:nvPr>
            <p:ph type="sldNum" sz="quarter" idx="12"/>
          </p:nvPr>
        </p:nvSpPr>
        <p:spPr/>
        <p:txBody>
          <a:bodyPr/>
          <a:lstStyle/>
          <a:p>
            <a:fld id="{B680FC55-1330-49F3-9BFC-D1077224B26A}" type="slidenum">
              <a:rPr lang="he-IL" smtClean="0"/>
              <a:pPr/>
              <a:t>9</a:t>
            </a:fld>
            <a:endParaRPr lang="he-IL"/>
          </a:p>
        </p:txBody>
      </p:sp>
      <p:graphicFrame>
        <p:nvGraphicFramePr>
          <p:cNvPr id="3" name="Table 2">
            <a:extLst>
              <a:ext uri="{FF2B5EF4-FFF2-40B4-BE49-F238E27FC236}">
                <a16:creationId xmlns:a16="http://schemas.microsoft.com/office/drawing/2014/main" id="{BC4DC3E2-4EBD-42FF-9D5A-0D97E65E0C79}"/>
              </a:ext>
            </a:extLst>
          </p:cNvPr>
          <p:cNvGraphicFramePr>
            <a:graphicFrameLocks noGrp="1"/>
          </p:cNvGraphicFramePr>
          <p:nvPr>
            <p:extLst>
              <p:ext uri="{D42A27DB-BD31-4B8C-83A1-F6EECF244321}">
                <p14:modId xmlns:p14="http://schemas.microsoft.com/office/powerpoint/2010/main" val="847192391"/>
              </p:ext>
            </p:extLst>
          </p:nvPr>
        </p:nvGraphicFramePr>
        <p:xfrm>
          <a:off x="565154" y="2582723"/>
          <a:ext cx="5231923" cy="3320752"/>
        </p:xfrm>
        <a:graphic>
          <a:graphicData uri="http://schemas.openxmlformats.org/drawingml/2006/table">
            <a:tbl>
              <a:tblPr rtl="1" firstRow="1" bandRow="1">
                <a:tableStyleId>{5C22544A-7EE6-4342-B048-85BDC9FD1C3A}</a:tableStyleId>
              </a:tblPr>
              <a:tblGrid>
                <a:gridCol w="976373">
                  <a:extLst>
                    <a:ext uri="{9D8B030D-6E8A-4147-A177-3AD203B41FA5}">
                      <a16:colId xmlns:a16="http://schemas.microsoft.com/office/drawing/2014/main" val="3574154174"/>
                    </a:ext>
                  </a:extLst>
                </a:gridCol>
                <a:gridCol w="858304">
                  <a:extLst>
                    <a:ext uri="{9D8B030D-6E8A-4147-A177-3AD203B41FA5}">
                      <a16:colId xmlns:a16="http://schemas.microsoft.com/office/drawing/2014/main" val="19233514"/>
                    </a:ext>
                  </a:extLst>
                </a:gridCol>
                <a:gridCol w="1026695">
                  <a:extLst>
                    <a:ext uri="{9D8B030D-6E8A-4147-A177-3AD203B41FA5}">
                      <a16:colId xmlns:a16="http://schemas.microsoft.com/office/drawing/2014/main" val="1222639630"/>
                    </a:ext>
                  </a:extLst>
                </a:gridCol>
                <a:gridCol w="914400">
                  <a:extLst>
                    <a:ext uri="{9D8B030D-6E8A-4147-A177-3AD203B41FA5}">
                      <a16:colId xmlns:a16="http://schemas.microsoft.com/office/drawing/2014/main" val="1816082566"/>
                    </a:ext>
                  </a:extLst>
                </a:gridCol>
                <a:gridCol w="753979">
                  <a:extLst>
                    <a:ext uri="{9D8B030D-6E8A-4147-A177-3AD203B41FA5}">
                      <a16:colId xmlns:a16="http://schemas.microsoft.com/office/drawing/2014/main" val="1935479662"/>
                    </a:ext>
                  </a:extLst>
                </a:gridCol>
                <a:gridCol w="702172">
                  <a:extLst>
                    <a:ext uri="{9D8B030D-6E8A-4147-A177-3AD203B41FA5}">
                      <a16:colId xmlns:a16="http://schemas.microsoft.com/office/drawing/2014/main" val="603095609"/>
                    </a:ext>
                  </a:extLst>
                </a:gridCol>
              </a:tblGrid>
              <a:tr h="607020">
                <a:tc>
                  <a:txBody>
                    <a:bodyPr/>
                    <a:lstStyle/>
                    <a:p>
                      <a:pPr algn="ctr" rtl="1"/>
                      <a:r>
                        <a:rPr lang="en-US" sz="1100" dirty="0"/>
                        <a:t>Voltage</a:t>
                      </a:r>
                      <a:endParaRPr lang="he-IL" sz="1100" dirty="0"/>
                    </a:p>
                  </a:txBody>
                  <a:tcPr/>
                </a:tc>
                <a:tc>
                  <a:txBody>
                    <a:bodyPr/>
                    <a:lstStyle/>
                    <a:p>
                      <a:pPr algn="ctr" rtl="1"/>
                      <a:r>
                        <a:rPr lang="en-US" sz="1100" dirty="0"/>
                        <a:t>Wattage</a:t>
                      </a:r>
                      <a:endParaRPr lang="he-IL" sz="1100" dirty="0"/>
                    </a:p>
                  </a:txBody>
                  <a:tcPr/>
                </a:tc>
                <a:tc>
                  <a:txBody>
                    <a:bodyPr/>
                    <a:lstStyle/>
                    <a:p>
                      <a:pPr algn="ctr" rtl="1"/>
                      <a:r>
                        <a:rPr lang="en-US" sz="1100" dirty="0"/>
                        <a:t>Current</a:t>
                      </a:r>
                      <a:endParaRPr lang="he-IL" sz="1100" dirty="0"/>
                    </a:p>
                  </a:txBody>
                  <a:tcPr/>
                </a:tc>
                <a:tc>
                  <a:txBody>
                    <a:bodyPr/>
                    <a:lstStyle/>
                    <a:p>
                      <a:pPr rtl="1"/>
                      <a:r>
                        <a:rPr lang="en-US" sz="1100" dirty="0"/>
                        <a:t>Pressure</a:t>
                      </a:r>
                      <a:endParaRPr lang="he-IL" sz="1100" dirty="0"/>
                    </a:p>
                  </a:txBody>
                  <a:tcPr/>
                </a:tc>
                <a:tc>
                  <a:txBody>
                    <a:bodyPr/>
                    <a:lstStyle/>
                    <a:p>
                      <a:pPr rtl="1"/>
                      <a:r>
                        <a:rPr lang="en-US" sz="1100" dirty="0"/>
                        <a:t>Degree</a:t>
                      </a:r>
                      <a:endParaRPr lang="he-IL" sz="1100" dirty="0"/>
                    </a:p>
                  </a:txBody>
                  <a:tcPr/>
                </a:tc>
                <a:tc>
                  <a:txBody>
                    <a:bodyPr/>
                    <a:lstStyle/>
                    <a:p>
                      <a:pPr rtl="1"/>
                      <a:r>
                        <a:rPr lang="en-US" sz="1100" dirty="0"/>
                        <a:t>Time</a:t>
                      </a:r>
                      <a:endParaRPr lang="he-IL" sz="1100" dirty="0"/>
                    </a:p>
                  </a:txBody>
                  <a:tcPr/>
                </a:tc>
                <a:extLst>
                  <a:ext uri="{0D108BD9-81ED-4DB2-BD59-A6C34878D82A}">
                    <a16:rowId xmlns:a16="http://schemas.microsoft.com/office/drawing/2014/main" val="2699151010"/>
                  </a:ext>
                </a:extLst>
              </a:tr>
              <a:tr h="678433">
                <a:tc>
                  <a:txBody>
                    <a:bodyPr/>
                    <a:lstStyle/>
                    <a:p>
                      <a:pPr algn="ctr" rtl="1"/>
                      <a:r>
                        <a:rPr lang="en-US" sz="1200" dirty="0"/>
                        <a:t>1.1</a:t>
                      </a:r>
                      <a:endParaRPr lang="he-IL" sz="1200" dirty="0"/>
                    </a:p>
                  </a:txBody>
                  <a:tcPr/>
                </a:tc>
                <a:tc>
                  <a:txBody>
                    <a:bodyPr/>
                    <a:lstStyle/>
                    <a:p>
                      <a:pPr algn="ctr" rtl="0" fontAlgn="b"/>
                      <a:r>
                        <a:rPr lang="en-US" sz="1200" b="0" i="0" u="none" strike="noStrike" dirty="0">
                          <a:solidFill>
                            <a:srgbClr val="000000"/>
                          </a:solidFill>
                          <a:effectLst/>
                          <a:latin typeface="Arial" panose="020B0604020202020204" pitchFamily="34" charset="0"/>
                        </a:rPr>
                        <a:t>1</a:t>
                      </a:r>
                    </a:p>
                  </a:txBody>
                  <a:tcPr marL="9525" marR="9525" marT="9525" marB="0"/>
                </a:tc>
                <a:tc>
                  <a:txBody>
                    <a:bodyPr/>
                    <a:lstStyle/>
                    <a:p>
                      <a:pPr algn="ctr" rtl="1"/>
                      <a:r>
                        <a:rPr lang="en-US" sz="1200" dirty="0"/>
                        <a:t>0.01</a:t>
                      </a:r>
                      <a:endParaRPr lang="he-IL" sz="1200" dirty="0"/>
                    </a:p>
                  </a:txBody>
                  <a:tcPr/>
                </a:tc>
                <a:tc>
                  <a:txBody>
                    <a:bodyPr/>
                    <a:lstStyle/>
                    <a:p>
                      <a:pPr algn="ctr" rtl="1"/>
                      <a:r>
                        <a:rPr lang="en-US" sz="1200" dirty="0"/>
                        <a:t>175.7</a:t>
                      </a:r>
                      <a:endParaRPr lang="he-IL" sz="1200" dirty="0"/>
                    </a:p>
                  </a:txBody>
                  <a:tcPr/>
                </a:tc>
                <a:tc>
                  <a:txBody>
                    <a:bodyPr/>
                    <a:lstStyle/>
                    <a:p>
                      <a:pPr algn="ctr" rtl="1"/>
                      <a:r>
                        <a:rPr lang="en-US" sz="1200" dirty="0"/>
                        <a:t>0</a:t>
                      </a:r>
                      <a:endParaRPr lang="he-IL" sz="1200" dirty="0"/>
                    </a:p>
                  </a:txBody>
                  <a:tcPr/>
                </a:tc>
                <a:tc>
                  <a:txBody>
                    <a:bodyPr/>
                    <a:lstStyle/>
                    <a:p>
                      <a:pPr algn="ctr" rtl="1"/>
                      <a:r>
                        <a:rPr lang="en-US" sz="1200" dirty="0"/>
                        <a:t>0</a:t>
                      </a:r>
                      <a:endParaRPr lang="he-IL" sz="1200" dirty="0"/>
                    </a:p>
                  </a:txBody>
                  <a:tcPr/>
                </a:tc>
                <a:extLst>
                  <a:ext uri="{0D108BD9-81ED-4DB2-BD59-A6C34878D82A}">
                    <a16:rowId xmlns:a16="http://schemas.microsoft.com/office/drawing/2014/main" val="239364325"/>
                  </a:ext>
                </a:extLst>
              </a:tr>
              <a:tr h="678433">
                <a:tc>
                  <a:txBody>
                    <a:bodyPr/>
                    <a:lstStyle/>
                    <a:p>
                      <a:pPr algn="ctr" rtl="1"/>
                      <a:r>
                        <a:rPr lang="en-US" sz="1200" dirty="0"/>
                        <a:t>1.2</a:t>
                      </a:r>
                      <a:endParaRPr lang="he-IL" sz="1200" dirty="0"/>
                    </a:p>
                  </a:txBody>
                  <a:tcPr/>
                </a:tc>
                <a:tc>
                  <a:txBody>
                    <a:bodyPr/>
                    <a:lstStyle/>
                    <a:p>
                      <a:pPr algn="ctr" rtl="1"/>
                      <a:r>
                        <a:rPr lang="en-US" sz="1200" dirty="0"/>
                        <a:t>1.2</a:t>
                      </a:r>
                      <a:endParaRPr lang="he-IL" sz="1200" dirty="0"/>
                    </a:p>
                  </a:txBody>
                  <a:tcPr/>
                </a:tc>
                <a:tc>
                  <a:txBody>
                    <a:bodyPr/>
                    <a:lstStyle/>
                    <a:p>
                      <a:pPr algn="ctr" rtl="1"/>
                      <a:r>
                        <a:rPr lang="en-US" sz="1200" dirty="0"/>
                        <a:t>0.011</a:t>
                      </a:r>
                      <a:endParaRPr lang="he-IL" sz="1200" dirty="0"/>
                    </a:p>
                  </a:txBody>
                  <a:tcPr/>
                </a:tc>
                <a:tc>
                  <a:txBody>
                    <a:bodyPr/>
                    <a:lstStyle/>
                    <a:p>
                      <a:pPr algn="ctr" rtl="1"/>
                      <a:r>
                        <a:rPr lang="en-US" sz="1200" dirty="0"/>
                        <a:t>175.9</a:t>
                      </a:r>
                      <a:endParaRPr lang="he-IL" sz="1200" dirty="0"/>
                    </a:p>
                  </a:txBody>
                  <a:tcPr/>
                </a:tc>
                <a:tc>
                  <a:txBody>
                    <a:bodyPr/>
                    <a:lstStyle/>
                    <a:p>
                      <a:pPr algn="ctr" rtl="1"/>
                      <a:r>
                        <a:rPr lang="en-US" sz="1200" dirty="0"/>
                        <a:t>0.04</a:t>
                      </a:r>
                      <a:endParaRPr lang="he-IL" sz="1200" dirty="0"/>
                    </a:p>
                  </a:txBody>
                  <a:tcPr/>
                </a:tc>
                <a:tc>
                  <a:txBody>
                    <a:bodyPr/>
                    <a:lstStyle/>
                    <a:p>
                      <a:pPr algn="ctr" rtl="1"/>
                      <a:r>
                        <a:rPr lang="en-US" sz="1200" dirty="0"/>
                        <a:t>0.005</a:t>
                      </a:r>
                      <a:endParaRPr lang="he-IL" sz="1200" dirty="0"/>
                    </a:p>
                  </a:txBody>
                  <a:tcPr/>
                </a:tc>
                <a:extLst>
                  <a:ext uri="{0D108BD9-81ED-4DB2-BD59-A6C34878D82A}">
                    <a16:rowId xmlns:a16="http://schemas.microsoft.com/office/drawing/2014/main" val="3176684702"/>
                  </a:ext>
                </a:extLst>
              </a:tr>
              <a:tr h="678433">
                <a:tc>
                  <a:txBody>
                    <a:bodyPr/>
                    <a:lstStyle/>
                    <a:p>
                      <a:pPr algn="ctr" rtl="1"/>
                      <a:r>
                        <a:rPr lang="en-US" sz="1200" dirty="0"/>
                        <a:t>1.24</a:t>
                      </a:r>
                      <a:endParaRPr lang="he-IL" sz="1200" dirty="0"/>
                    </a:p>
                  </a:txBody>
                  <a:tcPr/>
                </a:tc>
                <a:tc>
                  <a:txBody>
                    <a:bodyPr/>
                    <a:lstStyle/>
                    <a:p>
                      <a:pPr algn="ctr" rtl="1"/>
                      <a:r>
                        <a:rPr lang="en-US" sz="1200" dirty="0"/>
                        <a:t>1.3</a:t>
                      </a:r>
                      <a:endParaRPr lang="he-IL" sz="1200" dirty="0"/>
                    </a:p>
                  </a:txBody>
                  <a:tcPr/>
                </a:tc>
                <a:tc>
                  <a:txBody>
                    <a:bodyPr/>
                    <a:lstStyle/>
                    <a:p>
                      <a:pPr algn="ctr" rtl="1"/>
                      <a:r>
                        <a:rPr lang="en-US" sz="1200" dirty="0"/>
                        <a:t>0.016</a:t>
                      </a:r>
                      <a:endParaRPr lang="he-IL" sz="1200" dirty="0"/>
                    </a:p>
                  </a:txBody>
                  <a:tcPr/>
                </a:tc>
                <a:tc>
                  <a:txBody>
                    <a:bodyPr/>
                    <a:lstStyle/>
                    <a:p>
                      <a:pPr algn="ctr" rtl="1"/>
                      <a:r>
                        <a:rPr lang="en-US" sz="1200" dirty="0"/>
                        <a:t>180</a:t>
                      </a:r>
                      <a:endParaRPr lang="he-IL" sz="1200" dirty="0"/>
                    </a:p>
                  </a:txBody>
                  <a:tcPr/>
                </a:tc>
                <a:tc>
                  <a:txBody>
                    <a:bodyPr/>
                    <a:lstStyle/>
                    <a:p>
                      <a:pPr algn="ctr" rtl="1"/>
                      <a:r>
                        <a:rPr lang="en-US" sz="1200" dirty="0"/>
                        <a:t>0.1</a:t>
                      </a:r>
                      <a:endParaRPr lang="he-IL" sz="1200" dirty="0"/>
                    </a:p>
                  </a:txBody>
                  <a:tcPr/>
                </a:tc>
                <a:tc>
                  <a:txBody>
                    <a:bodyPr/>
                    <a:lstStyle/>
                    <a:p>
                      <a:pPr algn="ctr" rtl="1"/>
                      <a:r>
                        <a:rPr lang="en-US" sz="1200" dirty="0"/>
                        <a:t>0.01</a:t>
                      </a:r>
                      <a:endParaRPr lang="he-IL" sz="1200" dirty="0"/>
                    </a:p>
                  </a:txBody>
                  <a:tcPr/>
                </a:tc>
                <a:extLst>
                  <a:ext uri="{0D108BD9-81ED-4DB2-BD59-A6C34878D82A}">
                    <a16:rowId xmlns:a16="http://schemas.microsoft.com/office/drawing/2014/main" val="2373941483"/>
                  </a:ext>
                </a:extLst>
              </a:tr>
              <a:tr h="678433">
                <a:tc>
                  <a:txBody>
                    <a:bodyPr/>
                    <a:lstStyle/>
                    <a:p>
                      <a:pPr algn="ctr" rtl="1"/>
                      <a:r>
                        <a:rPr lang="en-US" sz="1200" dirty="0"/>
                        <a:t>1.3</a:t>
                      </a:r>
                      <a:endParaRPr lang="he-IL" sz="1200" dirty="0"/>
                    </a:p>
                  </a:txBody>
                  <a:tcPr/>
                </a:tc>
                <a:tc>
                  <a:txBody>
                    <a:bodyPr/>
                    <a:lstStyle/>
                    <a:p>
                      <a:pPr algn="ctr" rtl="1"/>
                      <a:r>
                        <a:rPr lang="en-US" sz="1200" dirty="0"/>
                        <a:t>1.5</a:t>
                      </a:r>
                      <a:endParaRPr lang="he-IL" sz="1200" dirty="0"/>
                    </a:p>
                  </a:txBody>
                  <a:tcPr/>
                </a:tc>
                <a:tc>
                  <a:txBody>
                    <a:bodyPr/>
                    <a:lstStyle/>
                    <a:p>
                      <a:pPr algn="ctr" rtl="1"/>
                      <a:r>
                        <a:rPr lang="en-US" sz="1200" dirty="0"/>
                        <a:t>0.019</a:t>
                      </a:r>
                      <a:endParaRPr lang="he-IL" sz="1200" dirty="0"/>
                    </a:p>
                  </a:txBody>
                  <a:tcPr/>
                </a:tc>
                <a:tc>
                  <a:txBody>
                    <a:bodyPr/>
                    <a:lstStyle/>
                    <a:p>
                      <a:pPr algn="ctr" rtl="1"/>
                      <a:r>
                        <a:rPr lang="en-US" sz="1200" dirty="0"/>
                        <a:t>180.6</a:t>
                      </a:r>
                      <a:endParaRPr lang="he-IL" sz="1200" dirty="0"/>
                    </a:p>
                  </a:txBody>
                  <a:tcPr/>
                </a:tc>
                <a:tc>
                  <a:txBody>
                    <a:bodyPr/>
                    <a:lstStyle/>
                    <a:p>
                      <a:pPr algn="ctr" rtl="1"/>
                      <a:r>
                        <a:rPr lang="en-US" sz="1200" dirty="0"/>
                        <a:t>0.12</a:t>
                      </a:r>
                      <a:endParaRPr lang="he-IL" sz="1200" dirty="0"/>
                    </a:p>
                  </a:txBody>
                  <a:tcPr/>
                </a:tc>
                <a:tc>
                  <a:txBody>
                    <a:bodyPr/>
                    <a:lstStyle/>
                    <a:p>
                      <a:pPr algn="ctr" rtl="1"/>
                      <a:r>
                        <a:rPr lang="en-US" sz="1200" dirty="0"/>
                        <a:t>0.015</a:t>
                      </a:r>
                      <a:endParaRPr lang="he-IL" sz="1200" dirty="0"/>
                    </a:p>
                  </a:txBody>
                  <a:tcPr/>
                </a:tc>
                <a:extLst>
                  <a:ext uri="{0D108BD9-81ED-4DB2-BD59-A6C34878D82A}">
                    <a16:rowId xmlns:a16="http://schemas.microsoft.com/office/drawing/2014/main" val="3858248555"/>
                  </a:ext>
                </a:extLst>
              </a:tr>
            </a:tbl>
          </a:graphicData>
        </a:graphic>
      </p:graphicFrame>
      <p:graphicFrame>
        <p:nvGraphicFramePr>
          <p:cNvPr id="12" name="Table 11">
            <a:extLst>
              <a:ext uri="{FF2B5EF4-FFF2-40B4-BE49-F238E27FC236}">
                <a16:creationId xmlns:a16="http://schemas.microsoft.com/office/drawing/2014/main" id="{4DE14549-3A39-4753-8081-A45915D3E505}"/>
              </a:ext>
            </a:extLst>
          </p:cNvPr>
          <p:cNvGraphicFramePr>
            <a:graphicFrameLocks noGrp="1"/>
          </p:cNvGraphicFramePr>
          <p:nvPr>
            <p:extLst>
              <p:ext uri="{D42A27DB-BD31-4B8C-83A1-F6EECF244321}">
                <p14:modId xmlns:p14="http://schemas.microsoft.com/office/powerpoint/2010/main" val="4160418220"/>
              </p:ext>
            </p:extLst>
          </p:nvPr>
        </p:nvGraphicFramePr>
        <p:xfrm>
          <a:off x="6394923" y="2582723"/>
          <a:ext cx="5231923" cy="3320752"/>
        </p:xfrm>
        <a:graphic>
          <a:graphicData uri="http://schemas.openxmlformats.org/drawingml/2006/table">
            <a:tbl>
              <a:tblPr rtl="1" firstRow="1" bandRow="1">
                <a:tableStyleId>{5C22544A-7EE6-4342-B048-85BDC9FD1C3A}</a:tableStyleId>
              </a:tblPr>
              <a:tblGrid>
                <a:gridCol w="976373">
                  <a:extLst>
                    <a:ext uri="{9D8B030D-6E8A-4147-A177-3AD203B41FA5}">
                      <a16:colId xmlns:a16="http://schemas.microsoft.com/office/drawing/2014/main" val="3574154174"/>
                    </a:ext>
                  </a:extLst>
                </a:gridCol>
                <a:gridCol w="858304">
                  <a:extLst>
                    <a:ext uri="{9D8B030D-6E8A-4147-A177-3AD203B41FA5}">
                      <a16:colId xmlns:a16="http://schemas.microsoft.com/office/drawing/2014/main" val="19233514"/>
                    </a:ext>
                  </a:extLst>
                </a:gridCol>
                <a:gridCol w="1161516">
                  <a:extLst>
                    <a:ext uri="{9D8B030D-6E8A-4147-A177-3AD203B41FA5}">
                      <a16:colId xmlns:a16="http://schemas.microsoft.com/office/drawing/2014/main" val="1222639630"/>
                    </a:ext>
                  </a:extLst>
                </a:gridCol>
                <a:gridCol w="779579">
                  <a:extLst>
                    <a:ext uri="{9D8B030D-6E8A-4147-A177-3AD203B41FA5}">
                      <a16:colId xmlns:a16="http://schemas.microsoft.com/office/drawing/2014/main" val="1816082566"/>
                    </a:ext>
                  </a:extLst>
                </a:gridCol>
                <a:gridCol w="753979">
                  <a:extLst>
                    <a:ext uri="{9D8B030D-6E8A-4147-A177-3AD203B41FA5}">
                      <a16:colId xmlns:a16="http://schemas.microsoft.com/office/drawing/2014/main" val="1935479662"/>
                    </a:ext>
                  </a:extLst>
                </a:gridCol>
                <a:gridCol w="702172">
                  <a:extLst>
                    <a:ext uri="{9D8B030D-6E8A-4147-A177-3AD203B41FA5}">
                      <a16:colId xmlns:a16="http://schemas.microsoft.com/office/drawing/2014/main" val="603095609"/>
                    </a:ext>
                  </a:extLst>
                </a:gridCol>
              </a:tblGrid>
              <a:tr h="607020">
                <a:tc>
                  <a:txBody>
                    <a:bodyPr/>
                    <a:lstStyle/>
                    <a:p>
                      <a:pPr algn="ctr" rtl="1"/>
                      <a:r>
                        <a:rPr lang="en-US" sz="1100" dirty="0"/>
                        <a:t>Work</a:t>
                      </a:r>
                    </a:p>
                    <a:p>
                      <a:pPr algn="ctr" rtl="1"/>
                      <a:r>
                        <a:rPr lang="en-US" sz="1100" dirty="0"/>
                        <a:t>Between</a:t>
                      </a:r>
                    </a:p>
                    <a:p>
                      <a:pPr algn="ctr" rtl="1"/>
                      <a:r>
                        <a:rPr lang="en-US" sz="1100" dirty="0"/>
                        <a:t>Stages </a:t>
                      </a:r>
                      <a:endParaRPr lang="he-IL" sz="1100" dirty="0"/>
                    </a:p>
                  </a:txBody>
                  <a:tcPr/>
                </a:tc>
                <a:tc>
                  <a:txBody>
                    <a:bodyPr/>
                    <a:lstStyle/>
                    <a:p>
                      <a:pPr algn="ctr" rtl="1"/>
                      <a:r>
                        <a:rPr kumimoji="0" lang="en-US" sz="1100" b="1" kern="1200" dirty="0">
                          <a:solidFill>
                            <a:schemeClr val="lt1"/>
                          </a:solidFill>
                          <a:latin typeface="+mn-lt"/>
                          <a:ea typeface="+mn-ea"/>
                          <a:cs typeface="+mn-cs"/>
                        </a:rPr>
                        <a:t>Cylinder Volume</a:t>
                      </a:r>
                      <a:endParaRPr lang="he-IL" sz="1100" dirty="0"/>
                    </a:p>
                  </a:txBody>
                  <a:tcPr/>
                </a:tc>
                <a:tc>
                  <a:txBody>
                    <a:bodyPr/>
                    <a:lstStyle/>
                    <a:p>
                      <a:pPr algn="ctr" rtl="1"/>
                      <a:r>
                        <a:rPr lang="en-US" sz="1100" dirty="0"/>
                        <a:t>Normalized</a:t>
                      </a:r>
                    </a:p>
                    <a:p>
                      <a:pPr algn="ctr" rtl="1"/>
                      <a:r>
                        <a:rPr lang="en-US" sz="1100" dirty="0"/>
                        <a:t>Degree</a:t>
                      </a:r>
                      <a:endParaRPr lang="he-IL" sz="1100" dirty="0"/>
                    </a:p>
                  </a:txBody>
                  <a:tcPr/>
                </a:tc>
                <a:tc>
                  <a:txBody>
                    <a:bodyPr/>
                    <a:lstStyle/>
                    <a:p>
                      <a:pPr algn="ctr" rtl="1"/>
                      <a:r>
                        <a:rPr lang="en-US" sz="1100" dirty="0"/>
                        <a:t>Cycle Stage</a:t>
                      </a:r>
                      <a:endParaRPr lang="he-IL" sz="1100" dirty="0"/>
                    </a:p>
                  </a:txBody>
                  <a:tcPr/>
                </a:tc>
                <a:tc>
                  <a:txBody>
                    <a:bodyPr/>
                    <a:lstStyle/>
                    <a:p>
                      <a:pPr algn="ctr" rtl="1"/>
                      <a:r>
                        <a:rPr lang="en-US" sz="1100" dirty="0"/>
                        <a:t>Cycle Num</a:t>
                      </a:r>
                      <a:endParaRPr lang="he-IL" sz="1100" dirty="0"/>
                    </a:p>
                  </a:txBody>
                  <a:tcPr/>
                </a:tc>
                <a:tc>
                  <a:txBody>
                    <a:bodyPr/>
                    <a:lstStyle/>
                    <a:p>
                      <a:pPr algn="ctr" rtl="1"/>
                      <a:r>
                        <a:rPr lang="en-US" sz="1100" dirty="0"/>
                        <a:t>Raw</a:t>
                      </a:r>
                    </a:p>
                    <a:p>
                      <a:pPr algn="ctr" rtl="1"/>
                      <a:r>
                        <a:rPr lang="en-US" sz="1100" dirty="0"/>
                        <a:t>Data</a:t>
                      </a:r>
                      <a:endParaRPr lang="he-IL" sz="1100" dirty="0"/>
                    </a:p>
                  </a:txBody>
                  <a:tcPr/>
                </a:tc>
                <a:extLst>
                  <a:ext uri="{0D108BD9-81ED-4DB2-BD59-A6C34878D82A}">
                    <a16:rowId xmlns:a16="http://schemas.microsoft.com/office/drawing/2014/main" val="2699151010"/>
                  </a:ext>
                </a:extLst>
              </a:tr>
              <a:tr h="678433">
                <a:tc>
                  <a:txBody>
                    <a:bodyPr/>
                    <a:lstStyle/>
                    <a:p>
                      <a:pPr algn="ctr" rtl="1"/>
                      <a:r>
                        <a:rPr lang="en-US" sz="1200" dirty="0"/>
                        <a:t>0.5</a:t>
                      </a:r>
                      <a:endParaRPr lang="he-IL" sz="1200" dirty="0"/>
                    </a:p>
                  </a:txBody>
                  <a:tcPr/>
                </a:tc>
                <a:tc>
                  <a:txBody>
                    <a:bodyPr/>
                    <a:lstStyle/>
                    <a:p>
                      <a:pPr algn="ctr" rtl="0" fontAlgn="b"/>
                      <a:r>
                        <a:rPr lang="en-US" sz="1200" b="0" i="0" u="none" strike="noStrike" dirty="0">
                          <a:solidFill>
                            <a:srgbClr val="000000"/>
                          </a:solidFill>
                          <a:effectLst/>
                          <a:latin typeface="Arial" panose="020B0604020202020204" pitchFamily="34" charset="0"/>
                        </a:rPr>
                        <a:t>0.21</a:t>
                      </a:r>
                    </a:p>
                  </a:txBody>
                  <a:tcPr marL="9525" marR="9525" marT="9525" marB="0"/>
                </a:tc>
                <a:tc>
                  <a:txBody>
                    <a:bodyPr/>
                    <a:lstStyle/>
                    <a:p>
                      <a:pPr algn="ctr" rtl="1"/>
                      <a:r>
                        <a:rPr lang="en-US" sz="1200" dirty="0"/>
                        <a:t>0.01</a:t>
                      </a:r>
                      <a:endParaRPr lang="he-IL" sz="1200" dirty="0"/>
                    </a:p>
                  </a:txBody>
                  <a:tcPr/>
                </a:tc>
                <a:tc>
                  <a:txBody>
                    <a:bodyPr/>
                    <a:lstStyle/>
                    <a:p>
                      <a:pPr algn="ctr" rtl="1"/>
                      <a:r>
                        <a:rPr lang="en-US" sz="1200" dirty="0"/>
                        <a:t>1</a:t>
                      </a:r>
                      <a:endParaRPr lang="he-IL" sz="1200" dirty="0"/>
                    </a:p>
                  </a:txBody>
                  <a:tcPr/>
                </a:tc>
                <a:tc>
                  <a:txBody>
                    <a:bodyPr/>
                    <a:lstStyle/>
                    <a:p>
                      <a:pPr algn="ctr" rtl="1"/>
                      <a:r>
                        <a:rPr lang="en-US" sz="1200" dirty="0"/>
                        <a:t>1</a:t>
                      </a:r>
                      <a:endParaRPr lang="he-IL" sz="1200" dirty="0"/>
                    </a:p>
                  </a:txBody>
                  <a:tcPr/>
                </a:tc>
                <a:tc>
                  <a:txBody>
                    <a:bodyPr/>
                    <a:lstStyle/>
                    <a:p>
                      <a:pPr algn="ctr" rtl="1"/>
                      <a:r>
                        <a:rPr lang="en-US" sz="1200" dirty="0"/>
                        <a:t>Data1</a:t>
                      </a:r>
                      <a:endParaRPr lang="he-IL" sz="1200" dirty="0"/>
                    </a:p>
                  </a:txBody>
                  <a:tcPr/>
                </a:tc>
                <a:extLst>
                  <a:ext uri="{0D108BD9-81ED-4DB2-BD59-A6C34878D82A}">
                    <a16:rowId xmlns:a16="http://schemas.microsoft.com/office/drawing/2014/main" val="239364325"/>
                  </a:ext>
                </a:extLst>
              </a:tr>
              <a:tr h="678433">
                <a:tc>
                  <a:txBody>
                    <a:bodyPr/>
                    <a:lstStyle/>
                    <a:p>
                      <a:pPr algn="ctr" rtl="1"/>
                      <a:r>
                        <a:rPr lang="en-US" sz="1200" dirty="0"/>
                        <a:t>0.4</a:t>
                      </a:r>
                      <a:endParaRPr lang="he-IL" sz="1200" dirty="0"/>
                    </a:p>
                  </a:txBody>
                  <a:tcPr/>
                </a:tc>
                <a:tc>
                  <a:txBody>
                    <a:bodyPr/>
                    <a:lstStyle/>
                    <a:p>
                      <a:pPr algn="ctr" rtl="1"/>
                      <a:r>
                        <a:rPr lang="en-US" sz="1200" dirty="0"/>
                        <a:t>0.2</a:t>
                      </a:r>
                      <a:endParaRPr lang="he-IL" sz="1200" dirty="0"/>
                    </a:p>
                  </a:txBody>
                  <a:tcPr/>
                </a:tc>
                <a:tc>
                  <a:txBody>
                    <a:bodyPr/>
                    <a:lstStyle/>
                    <a:p>
                      <a:pPr algn="ctr" rtl="1"/>
                      <a:r>
                        <a:rPr lang="en-US" sz="1200" dirty="0"/>
                        <a:t>0.011</a:t>
                      </a:r>
                      <a:endParaRPr lang="he-IL" sz="1200" dirty="0"/>
                    </a:p>
                  </a:txBody>
                  <a:tcPr/>
                </a:tc>
                <a:tc>
                  <a:txBody>
                    <a:bodyPr/>
                    <a:lstStyle/>
                    <a:p>
                      <a:pPr algn="ctr" rtl="1"/>
                      <a:r>
                        <a:rPr lang="en-US" sz="1200" dirty="0"/>
                        <a:t>2</a:t>
                      </a:r>
                      <a:endParaRPr lang="he-IL" sz="1200" dirty="0"/>
                    </a:p>
                  </a:txBody>
                  <a:tcPr/>
                </a:tc>
                <a:tc>
                  <a:txBody>
                    <a:bodyPr/>
                    <a:lstStyle/>
                    <a:p>
                      <a:pPr algn="ctr" rtl="1"/>
                      <a:r>
                        <a:rPr lang="en-US" sz="1200" dirty="0"/>
                        <a:t>1</a:t>
                      </a:r>
                      <a:endParaRPr lang="he-IL" sz="1200" dirty="0"/>
                    </a:p>
                  </a:txBody>
                  <a:tcPr/>
                </a:tc>
                <a:tc>
                  <a:txBody>
                    <a:bodyPr/>
                    <a:lstStyle/>
                    <a:p>
                      <a:pPr algn="ctr" rtl="1"/>
                      <a:r>
                        <a:rPr lang="en-US" sz="1200" dirty="0"/>
                        <a:t>Data2</a:t>
                      </a:r>
                      <a:endParaRPr lang="he-IL" sz="1200" dirty="0"/>
                    </a:p>
                  </a:txBody>
                  <a:tcPr/>
                </a:tc>
                <a:extLst>
                  <a:ext uri="{0D108BD9-81ED-4DB2-BD59-A6C34878D82A}">
                    <a16:rowId xmlns:a16="http://schemas.microsoft.com/office/drawing/2014/main" val="3176684702"/>
                  </a:ext>
                </a:extLst>
              </a:tr>
              <a:tr h="678433">
                <a:tc>
                  <a:txBody>
                    <a:bodyPr/>
                    <a:lstStyle/>
                    <a:p>
                      <a:pPr algn="ctr" rtl="1"/>
                      <a:r>
                        <a:rPr lang="en-US" sz="1200" dirty="0"/>
                        <a:t>0.6</a:t>
                      </a:r>
                      <a:endParaRPr lang="he-IL" sz="1200" dirty="0"/>
                    </a:p>
                  </a:txBody>
                  <a:tcPr/>
                </a:tc>
                <a:tc>
                  <a:txBody>
                    <a:bodyPr/>
                    <a:lstStyle/>
                    <a:p>
                      <a:pPr algn="ctr" rtl="1"/>
                      <a:r>
                        <a:rPr lang="en-US" sz="1200" dirty="0"/>
                        <a:t>0.22</a:t>
                      </a:r>
                      <a:endParaRPr lang="he-IL" sz="1200" dirty="0"/>
                    </a:p>
                  </a:txBody>
                  <a:tcPr/>
                </a:tc>
                <a:tc>
                  <a:txBody>
                    <a:bodyPr/>
                    <a:lstStyle/>
                    <a:p>
                      <a:pPr algn="ctr" rtl="1"/>
                      <a:r>
                        <a:rPr lang="en-US" sz="1200" dirty="0"/>
                        <a:t>0.016</a:t>
                      </a:r>
                      <a:endParaRPr lang="he-IL" sz="1200" dirty="0"/>
                    </a:p>
                  </a:txBody>
                  <a:tcPr/>
                </a:tc>
                <a:tc>
                  <a:txBody>
                    <a:bodyPr/>
                    <a:lstStyle/>
                    <a:p>
                      <a:pPr algn="ctr" rtl="1"/>
                      <a:r>
                        <a:rPr lang="en-US" sz="1200" dirty="0"/>
                        <a:t>3</a:t>
                      </a:r>
                      <a:endParaRPr lang="he-IL" sz="1200" dirty="0"/>
                    </a:p>
                  </a:txBody>
                  <a:tcPr/>
                </a:tc>
                <a:tc>
                  <a:txBody>
                    <a:bodyPr/>
                    <a:lstStyle/>
                    <a:p>
                      <a:pPr algn="ctr" rtl="1"/>
                      <a:r>
                        <a:rPr lang="en-US" sz="1200" dirty="0"/>
                        <a:t>1</a:t>
                      </a:r>
                      <a:endParaRPr lang="he-IL" sz="1200" dirty="0"/>
                    </a:p>
                  </a:txBody>
                  <a:tcPr/>
                </a:tc>
                <a:tc>
                  <a:txBody>
                    <a:bodyPr/>
                    <a:lstStyle/>
                    <a:p>
                      <a:pPr algn="ctr" rtl="1"/>
                      <a:r>
                        <a:rPr lang="en-US" sz="1200" dirty="0"/>
                        <a:t>Data3</a:t>
                      </a:r>
                      <a:endParaRPr lang="he-IL" sz="1200" dirty="0"/>
                    </a:p>
                  </a:txBody>
                  <a:tcPr/>
                </a:tc>
                <a:extLst>
                  <a:ext uri="{0D108BD9-81ED-4DB2-BD59-A6C34878D82A}">
                    <a16:rowId xmlns:a16="http://schemas.microsoft.com/office/drawing/2014/main" val="2373941483"/>
                  </a:ext>
                </a:extLst>
              </a:tr>
              <a:tr h="678433">
                <a:tc>
                  <a:txBody>
                    <a:bodyPr/>
                    <a:lstStyle/>
                    <a:p>
                      <a:pPr algn="ctr" rtl="1"/>
                      <a:r>
                        <a:rPr lang="en-US" sz="1200" dirty="0"/>
                        <a:t>08</a:t>
                      </a:r>
                      <a:endParaRPr lang="he-IL" sz="1200" dirty="0"/>
                    </a:p>
                  </a:txBody>
                  <a:tcPr/>
                </a:tc>
                <a:tc>
                  <a:txBody>
                    <a:bodyPr/>
                    <a:lstStyle/>
                    <a:p>
                      <a:pPr algn="ctr" rtl="1"/>
                      <a:r>
                        <a:rPr lang="en-US" sz="1200" dirty="0"/>
                        <a:t>0.22</a:t>
                      </a:r>
                      <a:endParaRPr lang="he-IL" sz="1200" dirty="0"/>
                    </a:p>
                  </a:txBody>
                  <a:tcPr/>
                </a:tc>
                <a:tc>
                  <a:txBody>
                    <a:bodyPr/>
                    <a:lstStyle/>
                    <a:p>
                      <a:pPr algn="ctr" rtl="1"/>
                      <a:r>
                        <a:rPr lang="en-US" sz="1200" dirty="0"/>
                        <a:t>0.019</a:t>
                      </a:r>
                      <a:endParaRPr lang="he-IL" sz="1200" dirty="0"/>
                    </a:p>
                  </a:txBody>
                  <a:tcPr/>
                </a:tc>
                <a:tc>
                  <a:txBody>
                    <a:bodyPr/>
                    <a:lstStyle/>
                    <a:p>
                      <a:pPr algn="ctr" rtl="1"/>
                      <a:r>
                        <a:rPr lang="en-US" sz="1200" dirty="0"/>
                        <a:t>4</a:t>
                      </a:r>
                      <a:endParaRPr lang="he-IL" sz="1200" dirty="0"/>
                    </a:p>
                  </a:txBody>
                  <a:tcPr/>
                </a:tc>
                <a:tc>
                  <a:txBody>
                    <a:bodyPr/>
                    <a:lstStyle/>
                    <a:p>
                      <a:pPr algn="ctr" rtl="1"/>
                      <a:r>
                        <a:rPr lang="en-US" sz="1200" dirty="0"/>
                        <a:t>1</a:t>
                      </a:r>
                      <a:endParaRPr lang="he-IL" sz="1200" dirty="0"/>
                    </a:p>
                  </a:txBody>
                  <a:tcPr/>
                </a:tc>
                <a:tc>
                  <a:txBody>
                    <a:bodyPr/>
                    <a:lstStyle/>
                    <a:p>
                      <a:pPr algn="ctr" rtl="1"/>
                      <a:r>
                        <a:rPr lang="en-US" sz="1200" dirty="0"/>
                        <a:t>Data4</a:t>
                      </a:r>
                      <a:endParaRPr lang="he-IL" sz="1200" dirty="0"/>
                    </a:p>
                  </a:txBody>
                  <a:tcPr/>
                </a:tc>
                <a:extLst>
                  <a:ext uri="{0D108BD9-81ED-4DB2-BD59-A6C34878D82A}">
                    <a16:rowId xmlns:a16="http://schemas.microsoft.com/office/drawing/2014/main" val="3858248555"/>
                  </a:ext>
                </a:extLst>
              </a:tr>
            </a:tbl>
          </a:graphicData>
        </a:graphic>
      </p:graphicFrame>
    </p:spTree>
    <p:extLst>
      <p:ext uri="{BB962C8B-B14F-4D97-AF65-F5344CB8AC3E}">
        <p14:creationId xmlns:p14="http://schemas.microsoft.com/office/powerpoint/2010/main" val="40552370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היבט">
  <a:themeElements>
    <a:clrScheme name="היבט">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היבט">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היבט">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Aspect</Template>
  <TotalTime>2125</TotalTime>
  <Words>1967</Words>
  <Application>Microsoft Office PowerPoint</Application>
  <PresentationFormat>Widescreen</PresentationFormat>
  <Paragraphs>361</Paragraphs>
  <Slides>28</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Times New Roman</vt:lpstr>
      <vt:lpstr>Verdana</vt:lpstr>
      <vt:lpstr>Wingdings</vt:lpstr>
      <vt:lpstr>Wingdings 2</vt:lpstr>
      <vt:lpstr>היבט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Conclusions </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Yahia</dc:creator>
  <cp:lastModifiedBy>Yahia</cp:lastModifiedBy>
  <cp:revision>102</cp:revision>
  <dcterms:created xsi:type="dcterms:W3CDTF">2019-02-09T09:23:30Z</dcterms:created>
  <dcterms:modified xsi:type="dcterms:W3CDTF">2019-07-03T14:15:44Z</dcterms:modified>
</cp:coreProperties>
</file>